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sldIdLst>
    <p:sldId id="256" r:id="rId5"/>
    <p:sldId id="294" r:id="rId6"/>
    <p:sldId id="295" r:id="rId7"/>
    <p:sldId id="296" r:id="rId8"/>
    <p:sldId id="262" r:id="rId9"/>
    <p:sldId id="265" r:id="rId10"/>
    <p:sldId id="274" r:id="rId11"/>
    <p:sldId id="289" r:id="rId12"/>
    <p:sldId id="290" r:id="rId13"/>
    <p:sldId id="267" r:id="rId14"/>
    <p:sldId id="269" r:id="rId15"/>
    <p:sldId id="275" r:id="rId16"/>
    <p:sldId id="270" r:id="rId17"/>
    <p:sldId id="278" r:id="rId18"/>
    <p:sldId id="279" r:id="rId19"/>
    <p:sldId id="276" r:id="rId20"/>
    <p:sldId id="277" r:id="rId21"/>
    <p:sldId id="280" r:id="rId22"/>
    <p:sldId id="286" r:id="rId23"/>
    <p:sldId id="283" r:id="rId24"/>
    <p:sldId id="285" r:id="rId25"/>
    <p:sldId id="284" r:id="rId26"/>
    <p:sldId id="287" r:id="rId27"/>
    <p:sldId id="282" r:id="rId28"/>
    <p:sldId id="272" r:id="rId29"/>
    <p:sldId id="288" r:id="rId30"/>
    <p:sldId id="291" r:id="rId31"/>
    <p:sldId id="292" r:id="rId32"/>
    <p:sldId id="293" r:id="rId33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232A"/>
    <a:srgbClr val="A6A6A6"/>
    <a:srgbClr val="9F0000"/>
    <a:srgbClr val="78933B"/>
    <a:srgbClr val="C49300"/>
    <a:srgbClr val="000000"/>
    <a:srgbClr val="7030A0"/>
    <a:srgbClr val="A77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1"/>
    <p:restoredTop sz="80753"/>
  </p:normalViewPr>
  <p:slideViewPr>
    <p:cSldViewPr snapToGrid="0">
      <p:cViewPr varScale="1">
        <p:scale>
          <a:sx n="101" d="100"/>
          <a:sy n="101" d="100"/>
        </p:scale>
        <p:origin x="164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8985B-0FC9-8243-A43D-BD5D5C728A0F}" type="datetimeFigureOut">
              <a:rPr lang="en-US" smtClean="0"/>
              <a:t>1/7/26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A9558-38E5-1A4C-90E4-5EB915BB9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3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(In this slide, I’m using hyperbole to show possible sources of student confusion with common textbook diagrams.) </a:t>
            </a:r>
          </a:p>
          <a:p>
            <a:endParaRPr lang="en-US" dirty="0"/>
          </a:p>
          <a:p>
            <a:r>
              <a:rPr lang="en-US" dirty="0"/>
              <a:t>These diagrams often </a:t>
            </a:r>
          </a:p>
          <a:p>
            <a:pPr marL="171450" indent="-171450">
              <a:buFontTx/>
              <a:buChar char="-"/>
            </a:pPr>
            <a:r>
              <a:rPr lang="en-US" dirty="0"/>
              <a:t>Start with a celestial sphere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the celestial poles, then rotate them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a horizon</a:t>
            </a:r>
          </a:p>
          <a:p>
            <a:pPr marL="171450" indent="-171450">
              <a:buFontTx/>
              <a:buChar char="-"/>
            </a:pPr>
            <a:r>
              <a:rPr lang="en-US" dirty="0"/>
              <a:t>Show north, south, zenith and nadir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the ecliptic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the Sun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other ecliptics for other times of the year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the Sun at night</a:t>
            </a:r>
          </a:p>
          <a:p>
            <a:pPr marL="171450" indent="-171450">
              <a:buFontTx/>
              <a:buChar char="-"/>
            </a:pPr>
            <a:r>
              <a:rPr lang="en-US" dirty="0"/>
              <a:t>New drawing: add the sun infinitely to the right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A9558-38E5-1A4C-90E4-5EB915BB91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94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A9558-38E5-1A4C-90E4-5EB915BB918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99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796117"/>
            <a:ext cx="10363200" cy="946891"/>
          </a:xfrm>
        </p:spPr>
        <p:txBody>
          <a:bodyPr/>
          <a:lstStyle>
            <a:lvl1pPr algn="ctr">
              <a:defRPr sz="380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3743008"/>
            <a:ext cx="8534400" cy="534715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/>
            <a:r>
              <a:rPr lang="en-US" sz="2400">
                <a:solidFill>
                  <a:srgbClr val="B40023"/>
                </a:solidFill>
                <a:latin typeface="Constantia"/>
                <a:cs typeface="Constantia"/>
              </a:rPr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008590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5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9BA799-38BA-6048-BD1A-3102FBE98DC4}" type="datetimeFigureOut">
              <a:rPr lang="en-US"/>
              <a:pPr>
                <a:defRPr/>
              </a:pPr>
              <a:t>1/7/26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28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>
                <a:solidFill>
                  <a:scrgbClr r="0" g="0" b="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8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6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48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7A55717-EB62-2F4F-AD7D-B8288E197F68}" type="slidenum">
              <a:rPr lang="en-US" smtClean="0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 smtClean="0"/>
              <a:pPr>
                <a:defRPr/>
              </a:pPr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3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SLIDE TITLE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7A55717-EB62-2F4F-AD7D-B8288E197F68}" type="slidenum">
              <a:rPr lang="en-US"/>
              <a:pPr>
                <a:defRPr/>
              </a:pPr>
              <a:t>‹#›</a:t>
            </a:fld>
            <a:r>
              <a:rPr lang="en-US"/>
              <a:t>    </a:t>
            </a:r>
            <a:fld id="{7CC364B6-35E5-A045-8C5F-DBEE51533F5F}" type="datetimeFigureOut">
              <a:rPr lang="en-US"/>
              <a:pPr>
                <a:defRPr/>
              </a:pPr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800" kern="1200" baseline="0">
          <a:solidFill>
            <a:srgbClr val="9F0000"/>
          </a:solidFill>
          <a:latin typeface="Arial"/>
          <a:ea typeface="ＭＳ Ｐゴシック" charset="0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32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8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4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000" kern="1200">
          <a:solidFill>
            <a:srgbClr val="595959"/>
          </a:solidFill>
          <a:latin typeface="Constantia"/>
          <a:ea typeface="ＭＳ Ｐゴシック" charset="0"/>
          <a:cs typeface="Constant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4400" y="2482109"/>
            <a:ext cx="10363200" cy="94689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The Solar Motion Simulator: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dirty="0">
                <a:latin typeface="Century Gothic" panose="020B0502020202020204" pitchFamily="34" charset="0"/>
              </a:rPr>
              <a:t>An Update to the Solar Motion Demonstrator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828800" y="3429000"/>
            <a:ext cx="8534400" cy="534715"/>
          </a:xfrm>
        </p:spPr>
        <p:txBody>
          <a:bodyPr/>
          <a:lstStyle/>
          <a:p>
            <a:r>
              <a:rPr lang="en-US" sz="2800" dirty="0">
                <a:latin typeface="Century Gothic" panose="020B0502020202020204" pitchFamily="34" charset="0"/>
              </a:rPr>
              <a:t>Jess W. Vriesema (he/him) 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Calvin University</a:t>
            </a:r>
            <a:endParaRPr lang="en-US" sz="2800" dirty="0">
              <a:solidFill>
                <a:srgbClr val="98232A"/>
              </a:solidFill>
              <a:latin typeface="Century Gothic" panose="020B0502020202020204" pitchFamily="34" charset="0"/>
            </a:endParaRPr>
          </a:p>
          <a:p>
            <a:r>
              <a:rPr lang="en-US" sz="2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  <a:p>
            <a:r>
              <a:rPr lang="en-US" sz="2800" dirty="0">
                <a:solidFill>
                  <a:srgbClr val="98232A"/>
                </a:solidFill>
                <a:latin typeface="Century Gothic" panose="020B0502020202020204" pitchFamily="34" charset="0"/>
              </a:rPr>
              <a:t>8 January 2025</a:t>
            </a:r>
          </a:p>
        </p:txBody>
      </p:sp>
      <p:pic>
        <p:nvPicPr>
          <p:cNvPr id="2" name="Picture 1" descr="A sneak preview of the Solar Motion Simulator: the new papercraft model that this presnentation introduces. ">
            <a:extLst>
              <a:ext uri="{FF2B5EF4-FFF2-40B4-BE49-F238E27FC236}">
                <a16:creationId xmlns:a16="http://schemas.microsoft.com/office/drawing/2014/main" id="{A644B654-A335-80A9-44A2-257105BF7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67" y="3624975"/>
            <a:ext cx="1917358" cy="296014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3235A7-676E-486F-AD7A-105F51E6127A}"/>
              </a:ext>
            </a:extLst>
          </p:cNvPr>
          <p:cNvSpPr txBox="1"/>
          <p:nvPr/>
        </p:nvSpPr>
        <p:spPr>
          <a:xfrm>
            <a:off x="89646" y="6354288"/>
            <a:ext cx="8122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Century Gothic" panose="020B0502020202020204" pitchFamily="34" charset="0"/>
              </a:rPr>
              <a:t>QR code link to resources (incl. slides) at the end.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8"/>
    </mc:Choice>
    <mc:Fallback>
      <p:transition spd="slow" advTm="106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2251-C3E0-152B-C899-405636E5B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D7986D-FEF0-9066-984D-7D6907883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6851374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New Features</a:t>
            </a:r>
          </a:p>
          <a:p>
            <a:pPr lvl="1"/>
            <a:r>
              <a:rPr lang="en-US" dirty="0"/>
              <a:t>Freestanding base</a:t>
            </a:r>
          </a:p>
          <a:p>
            <a:pPr lvl="1"/>
            <a:r>
              <a:rPr lang="en-US" dirty="0"/>
              <a:t>Works for </a:t>
            </a:r>
            <a:r>
              <a:rPr lang="en-US" u="sng" dirty="0"/>
              <a:t>all</a:t>
            </a:r>
            <a:r>
              <a:rPr lang="en-US" dirty="0"/>
              <a:t> latitudes</a:t>
            </a:r>
          </a:p>
          <a:p>
            <a:pPr lvl="1"/>
            <a:r>
              <a:rPr lang="en-US" dirty="0"/>
              <a:t>Time of day indicator</a:t>
            </a:r>
          </a:p>
          <a:p>
            <a:pPr lvl="1"/>
            <a:r>
              <a:rPr lang="en-US" dirty="0"/>
              <a:t>Markings to aid assembly</a:t>
            </a:r>
          </a:p>
          <a:p>
            <a:pPr lvl="1"/>
            <a:r>
              <a:rPr lang="en-US" dirty="0"/>
              <a:t>Stencil files for a cutting machine</a:t>
            </a:r>
          </a:p>
          <a:p>
            <a:pPr lvl="1"/>
            <a:r>
              <a:rPr lang="en-US" dirty="0"/>
              <a:t>QR code to its GitHub repository</a:t>
            </a:r>
          </a:p>
          <a:p>
            <a:pPr lvl="1"/>
            <a:r>
              <a:rPr lang="en-US" dirty="0"/>
              <a:t>Creative Commons license</a:t>
            </a:r>
          </a:p>
          <a:p>
            <a:pPr lvl="1"/>
            <a:r>
              <a:rPr lang="en-US" dirty="0"/>
              <a:t>“Sun” comes with the model</a:t>
            </a:r>
          </a:p>
        </p:txBody>
      </p:sp>
      <p:pic>
        <p:nvPicPr>
          <p:cNvPr id="10" name="Picture 9" descr="A white object with a circular object on it&#10;&#10;AI-generated content may be incorrect.">
            <a:extLst>
              <a:ext uri="{FF2B5EF4-FFF2-40B4-BE49-F238E27FC236}">
                <a16:creationId xmlns:a16="http://schemas.microsoft.com/office/drawing/2014/main" id="{9806B0CF-9BA1-75A9-B905-639874CA9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291" y="1385103"/>
            <a:ext cx="2990136" cy="46163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781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55"/>
    </mc:Choice>
    <mc:Fallback>
      <p:transition spd="slow" advTm="55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6A9440C-35A1-43C5-C87C-8E93DAF50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CB504-880E-68B1-F34F-4A08E6B6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F7984-7835-6C14-E74E-983284FC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023556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Materials Needed</a:t>
            </a:r>
          </a:p>
          <a:p>
            <a:pPr lvl="1"/>
            <a:r>
              <a:rPr lang="en-US" dirty="0"/>
              <a:t>Cardstock to print on</a:t>
            </a:r>
          </a:p>
          <a:p>
            <a:pPr lvl="1"/>
            <a:r>
              <a:rPr lang="en-US" dirty="0"/>
              <a:t>Tape</a:t>
            </a:r>
          </a:p>
          <a:p>
            <a:pPr lvl="1"/>
            <a:r>
              <a:rPr lang="en-US" dirty="0"/>
              <a:t>Scissors</a:t>
            </a:r>
          </a:p>
          <a:p>
            <a:pPr lvl="1"/>
            <a:r>
              <a:rPr lang="en-US" i="1" dirty="0"/>
              <a:t>Optional</a:t>
            </a:r>
            <a:r>
              <a:rPr lang="en-US" dirty="0"/>
              <a:t>: cutting machine</a:t>
            </a:r>
          </a:p>
          <a:p>
            <a:pPr lvl="2"/>
            <a:r>
              <a:rPr lang="en-US" dirty="0"/>
              <a:t>Cricut/Silhouette/</a:t>
            </a:r>
            <a:r>
              <a:rPr lang="en-US" dirty="0" err="1"/>
              <a:t>Siser</a:t>
            </a:r>
            <a:r>
              <a:rPr lang="en-US" dirty="0"/>
              <a:t>? Laser cutter?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D5B35765-CBB2-311D-F895-9843A845069D}"/>
              </a:ext>
            </a:extLst>
          </p:cNvPr>
          <p:cNvSpPr txBox="1">
            <a:spLocks/>
          </p:cNvSpPr>
          <p:nvPr/>
        </p:nvSpPr>
        <p:spPr bwMode="auto">
          <a:xfrm>
            <a:off x="5208104" y="1600200"/>
            <a:ext cx="5844209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32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8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4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0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000" kern="1200">
                <a:solidFill>
                  <a:srgbClr val="595959"/>
                </a:solidFill>
                <a:latin typeface="Constantia"/>
                <a:ea typeface="ＭＳ Ｐゴシック" charset="0"/>
                <a:cs typeface="Constanti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0"/>
              <a:buNone/>
            </a:pPr>
            <a:r>
              <a:rPr lang="en-US" b="1" u="sng" dirty="0"/>
              <a:t>Assembly</a:t>
            </a:r>
          </a:p>
          <a:p>
            <a:pPr lvl="1"/>
            <a:r>
              <a:rPr lang="en-US" dirty="0"/>
              <a:t>Brief step-by-step instructions included with each model</a:t>
            </a:r>
          </a:p>
          <a:p>
            <a:pPr lvl="1"/>
            <a:r>
              <a:rPr lang="en-US" dirty="0"/>
              <a:t>Markings to aid assembly</a:t>
            </a:r>
          </a:p>
          <a:p>
            <a:pPr lvl="2"/>
            <a:r>
              <a:rPr lang="en-US" dirty="0"/>
              <a:t>Where to fold</a:t>
            </a:r>
          </a:p>
          <a:p>
            <a:pPr lvl="2"/>
            <a:r>
              <a:rPr lang="en-US" dirty="0"/>
              <a:t>Where to cut</a:t>
            </a:r>
          </a:p>
          <a:p>
            <a:pPr lvl="2"/>
            <a:r>
              <a:rPr lang="en-US" dirty="0"/>
              <a:t>Where to attach things</a:t>
            </a:r>
          </a:p>
          <a:p>
            <a:pPr lvl="1"/>
            <a:r>
              <a:rPr lang="en-US" dirty="0"/>
              <a:t>QR code to GitHub for more detailed instructions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BCED00-5BCA-4916-4B94-6B0130DC1EBC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2230998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85"/>
    </mc:Choice>
    <mc:Fallback>
      <p:transition spd="slow" advTm="30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7BC905E-B0B6-A562-58A0-1F6BD33EB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35A52-7046-5892-8301-E1505EEA0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5B8A6-8819-E180-56B8-27DC11C70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Design Features</a:t>
            </a:r>
          </a:p>
          <a:p>
            <a:pPr lvl="1"/>
            <a:r>
              <a:rPr lang="en-US" dirty="0"/>
              <a:t>Registration marks in the corners </a:t>
            </a:r>
          </a:p>
          <a:p>
            <a:pPr lvl="2"/>
            <a:r>
              <a:rPr lang="en-US" dirty="0"/>
              <a:t>Helps the print shop worker to align the front/back sides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More detailed latitude and solar declination tracks</a:t>
            </a:r>
          </a:p>
          <a:p>
            <a:pPr lvl="2"/>
            <a:r>
              <a:rPr lang="en-US" dirty="0"/>
              <a:t>Allows for more quantitative estimation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Assembly and usage instructions included with </a:t>
            </a:r>
            <a:r>
              <a:rPr lang="en-US" i="1" dirty="0"/>
              <a:t>each</a:t>
            </a:r>
            <a:r>
              <a:rPr lang="en-US" dirty="0"/>
              <a:t> model</a:t>
            </a:r>
          </a:p>
          <a:p>
            <a:pPr lvl="2"/>
            <a:r>
              <a:rPr lang="en-US" dirty="0"/>
              <a:t>Reduces assembly and activity bottlenecks</a:t>
            </a:r>
          </a:p>
          <a:p>
            <a:pPr lvl="1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5729F4E-EE98-A5B7-1321-D8C247DE88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9706" b="83333"/>
          <a:stretch>
            <a:fillRect/>
          </a:stretch>
        </p:blipFill>
        <p:spPr>
          <a:xfrm rot="5400000">
            <a:off x="9515522" y="-54048"/>
            <a:ext cx="1720704" cy="1828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B89231-3A08-7A58-2D7E-5EF9AC115E4C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1581352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9664-4C47-9460-FC31-34F83391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A881B45-559E-5E7D-72BA-CEF9677D4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435446FE-DCE1-C0B7-4BD4-5705D0F021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1675F05-363C-05D2-79AB-5DD7D05C23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8A10846C-0904-4454-54B4-1858693BBBD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787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55"/>
    </mc:Choice>
    <mc:Fallback>
      <p:transition spd="slow" advTm="1565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3FD78AA-8CD5-B0F7-751D-D0C7EC5C5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C4E9786-48A9-784C-805F-A0EA8D15AB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C8C8AB2D-758A-D2C7-4E8A-C44378D082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59F934E-17C5-D35B-9AEE-D5205533D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413407C5-417A-B629-E3AF-B79D47ACA75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99F7E6E-FA0E-AF54-C068-3D1C023550F4}"/>
              </a:ext>
            </a:extLst>
          </p:cNvPr>
          <p:cNvSpPr/>
          <p:nvPr/>
        </p:nvSpPr>
        <p:spPr>
          <a:xfrm>
            <a:off x="960869" y="173514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3AAA163-27FF-C5DD-50D8-8A7C04EFE25F}"/>
              </a:ext>
            </a:extLst>
          </p:cNvPr>
          <p:cNvSpPr/>
          <p:nvPr/>
        </p:nvSpPr>
        <p:spPr>
          <a:xfrm>
            <a:off x="3877490" y="582732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FBFBF8-B21F-0D04-2380-6DFDE8D2FF5E}"/>
              </a:ext>
            </a:extLst>
          </p:cNvPr>
          <p:cNvSpPr/>
          <p:nvPr/>
        </p:nvSpPr>
        <p:spPr>
          <a:xfrm>
            <a:off x="8406654" y="1713844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30AFDF-6A19-A8CE-D146-76C97CEE3BA9}"/>
              </a:ext>
            </a:extLst>
          </p:cNvPr>
          <p:cNvSpPr/>
          <p:nvPr/>
        </p:nvSpPr>
        <p:spPr>
          <a:xfrm>
            <a:off x="5393030" y="5827327"/>
            <a:ext cx="964506" cy="96450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9FFFF8-76A1-8614-D25B-2D9F2CC908C7}"/>
              </a:ext>
            </a:extLst>
          </p:cNvPr>
          <p:cNvSpPr txBox="1"/>
          <p:nvPr/>
        </p:nvSpPr>
        <p:spPr>
          <a:xfrm>
            <a:off x="610688" y="677149"/>
            <a:ext cx="10296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Registration marks help the printer align the front and back sides.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EAF96-3076-EE51-D1BB-D4EF496308D6}"/>
              </a:ext>
            </a:extLst>
          </p:cNvPr>
          <p:cNvSpPr txBox="1"/>
          <p:nvPr/>
        </p:nvSpPr>
        <p:spPr>
          <a:xfrm>
            <a:off x="9290550" y="2227988"/>
            <a:ext cx="220776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tantia" panose="02030602050306030303" pitchFamily="18" charset="0"/>
              </a:rPr>
              <a:t>LaTeX backend ensures perfect alignment between front and back PDF pages.</a:t>
            </a:r>
          </a:p>
          <a:p>
            <a:endParaRPr lang="en-US" sz="2000" dirty="0">
              <a:latin typeface="Constantia" panose="02030602050306030303" pitchFamily="18" charset="0"/>
            </a:endParaRPr>
          </a:p>
          <a:p>
            <a:r>
              <a:rPr lang="en-US" sz="2000" dirty="0">
                <a:latin typeface="Constantia" panose="02030602050306030303" pitchFamily="18" charset="0"/>
              </a:rPr>
              <a:t>Any physical misalignment is due to printing errors. </a:t>
            </a:r>
          </a:p>
        </p:txBody>
      </p:sp>
    </p:spTree>
    <p:extLst>
      <p:ext uri="{BB962C8B-B14F-4D97-AF65-F5344CB8AC3E}">
        <p14:creationId xmlns:p14="http://schemas.microsoft.com/office/powerpoint/2010/main" val="1900949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83"/>
    </mc:Choice>
    <mc:Fallback>
      <p:transition spd="slow" advTm="20983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3D1AB-FFF3-6D6A-15FD-3442D5A4E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B3AC300-C11C-1345-72BE-3C081564F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F7C664E3-D2F0-13DA-BE42-8AA7AFE925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136F556-7C60-358A-6ABC-00024EDA5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3930C54B-737A-8E57-FBEC-AF364272799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1BDE4F-9EEF-BB5F-8037-F3FDD2762C95}"/>
              </a:ext>
            </a:extLst>
          </p:cNvPr>
          <p:cNvSpPr txBox="1"/>
          <p:nvPr/>
        </p:nvSpPr>
        <p:spPr>
          <a:xfrm>
            <a:off x="610688" y="677149"/>
            <a:ext cx="105582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Instruction cards tell </a:t>
            </a: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how to assemble</a:t>
            </a:r>
            <a:r>
              <a:rPr lang="en-US" sz="2800" dirty="0">
                <a:latin typeface="Constantia" panose="02030602050306030303" pitchFamily="18" charset="0"/>
              </a:rPr>
              <a:t> and </a:t>
            </a:r>
            <a:r>
              <a:rPr lang="en-US" sz="2800" b="1" dirty="0">
                <a:solidFill>
                  <a:srgbClr val="7030A0"/>
                </a:solidFill>
                <a:latin typeface="Constantia" panose="02030602050306030303" pitchFamily="18" charset="0"/>
              </a:rPr>
              <a:t>how to use</a:t>
            </a:r>
            <a:r>
              <a:rPr lang="en-US" sz="2800" dirty="0">
                <a:latin typeface="Constantia" panose="02030602050306030303" pitchFamily="18" charset="0"/>
              </a:rPr>
              <a:t> the model.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194B7-4676-5D5E-034D-4477467B56F8}"/>
              </a:ext>
            </a:extLst>
          </p:cNvPr>
          <p:cNvSpPr/>
          <p:nvPr/>
        </p:nvSpPr>
        <p:spPr>
          <a:xfrm>
            <a:off x="1287294" y="5126477"/>
            <a:ext cx="1608306" cy="1193259"/>
          </a:xfrm>
          <a:prstGeom prst="rect">
            <a:avLst/>
          </a:prstGeom>
          <a:solidFill>
            <a:srgbClr val="7030A0">
              <a:alpha val="50196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4D80E3-492C-9FE2-D176-80D1E8FFF85A}"/>
              </a:ext>
            </a:extLst>
          </p:cNvPr>
          <p:cNvSpPr/>
          <p:nvPr/>
        </p:nvSpPr>
        <p:spPr>
          <a:xfrm>
            <a:off x="7355584" y="5126476"/>
            <a:ext cx="1608306" cy="1193259"/>
          </a:xfrm>
          <a:prstGeom prst="rect">
            <a:avLst/>
          </a:prstGeom>
          <a:solidFill>
            <a:srgbClr val="78933B">
              <a:alpha val="50196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CDB932-A662-3456-62F6-12C308723EC6}"/>
              </a:ext>
            </a:extLst>
          </p:cNvPr>
          <p:cNvSpPr txBox="1"/>
          <p:nvPr/>
        </p:nvSpPr>
        <p:spPr>
          <a:xfrm>
            <a:off x="9214086" y="2227988"/>
            <a:ext cx="2451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Assembly instructions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BEDB21-AD40-7FCA-19BD-3037348E1C63}"/>
              </a:ext>
            </a:extLst>
          </p:cNvPr>
          <p:cNvSpPr txBox="1"/>
          <p:nvPr/>
        </p:nvSpPr>
        <p:spPr>
          <a:xfrm>
            <a:off x="9210895" y="3296292"/>
            <a:ext cx="2451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Usage </a:t>
            </a:r>
          </a:p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instructions</a:t>
            </a:r>
            <a:endParaRPr lang="en-US" sz="1600" dirty="0">
              <a:solidFill>
                <a:srgbClr val="7030A0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9885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80"/>
    </mc:Choice>
    <mc:Fallback>
      <p:transition spd="slow" advTm="1098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92903BB-E650-6926-D652-E4620C8B5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7C527C2-77C5-692D-4DF2-C144CE005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5D4447B1-A360-CAD6-94EF-159078301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DAE9A5-6045-88AD-F246-3FB155583A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8A410DC9-E38F-5CEE-DC4A-9355D2152D2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CECD994-F8FD-3E39-B45B-61C3E8BDC614}"/>
              </a:ext>
            </a:extLst>
          </p:cNvPr>
          <p:cNvSpPr/>
          <p:nvPr/>
        </p:nvSpPr>
        <p:spPr>
          <a:xfrm>
            <a:off x="1556774" y="3960491"/>
            <a:ext cx="190598" cy="4002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A567D8-E4E7-9831-4A57-3A126B6E16FD}"/>
              </a:ext>
            </a:extLst>
          </p:cNvPr>
          <p:cNvSpPr txBox="1"/>
          <p:nvPr/>
        </p:nvSpPr>
        <p:spPr>
          <a:xfrm>
            <a:off x="610688" y="677149"/>
            <a:ext cx="10341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Scissor marks and thick, blue lines indicate where to cut incisions.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21E5A6A-4C63-9F05-4A23-9BCD4B36BAE5}"/>
              </a:ext>
            </a:extLst>
          </p:cNvPr>
          <p:cNvSpPr/>
          <p:nvPr/>
        </p:nvSpPr>
        <p:spPr>
          <a:xfrm>
            <a:off x="2568923" y="4274255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D75F374-5DD8-92A7-D22A-8990C31CAE11}"/>
              </a:ext>
            </a:extLst>
          </p:cNvPr>
          <p:cNvSpPr/>
          <p:nvPr/>
        </p:nvSpPr>
        <p:spPr>
          <a:xfrm>
            <a:off x="7503118" y="4220489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088EB22-58BF-7AC7-7DD0-04CD8C3CEC70}"/>
              </a:ext>
            </a:extLst>
          </p:cNvPr>
          <p:cNvSpPr/>
          <p:nvPr/>
        </p:nvSpPr>
        <p:spPr>
          <a:xfrm>
            <a:off x="8493932" y="4410635"/>
            <a:ext cx="190598" cy="6118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8A09ECC-F456-FD8E-B815-E1B5D6165C9A}"/>
              </a:ext>
            </a:extLst>
          </p:cNvPr>
          <p:cNvSpPr/>
          <p:nvPr/>
        </p:nvSpPr>
        <p:spPr>
          <a:xfrm>
            <a:off x="1556774" y="4437558"/>
            <a:ext cx="190598" cy="61183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AB3F94F-120D-0B6E-1D1D-BE7ADB097F37}"/>
              </a:ext>
            </a:extLst>
          </p:cNvPr>
          <p:cNvSpPr/>
          <p:nvPr/>
        </p:nvSpPr>
        <p:spPr>
          <a:xfrm>
            <a:off x="7053262" y="2981114"/>
            <a:ext cx="644218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B8A40A2-9A4B-5EAA-6601-CFC33F6E0774}"/>
              </a:ext>
            </a:extLst>
          </p:cNvPr>
          <p:cNvSpPr/>
          <p:nvPr/>
        </p:nvSpPr>
        <p:spPr>
          <a:xfrm>
            <a:off x="2547215" y="2981113"/>
            <a:ext cx="644218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920263E-E49E-F9FF-85EE-FAA0BC209743}"/>
              </a:ext>
            </a:extLst>
          </p:cNvPr>
          <p:cNvSpPr/>
          <p:nvPr/>
        </p:nvSpPr>
        <p:spPr>
          <a:xfrm>
            <a:off x="2580128" y="3994136"/>
            <a:ext cx="553037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051BFF1-B82C-0555-A2FB-9769135DCD1A}"/>
              </a:ext>
            </a:extLst>
          </p:cNvPr>
          <p:cNvSpPr/>
          <p:nvPr/>
        </p:nvSpPr>
        <p:spPr>
          <a:xfrm>
            <a:off x="7107059" y="4001526"/>
            <a:ext cx="553037" cy="2061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BADC69D-295F-3B5F-9326-EF3B606A9E17}"/>
              </a:ext>
            </a:extLst>
          </p:cNvPr>
          <p:cNvSpPr/>
          <p:nvPr/>
        </p:nvSpPr>
        <p:spPr>
          <a:xfrm>
            <a:off x="8515267" y="3960491"/>
            <a:ext cx="190598" cy="4002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50779C-3181-2D8D-94DC-75B47183CEC5}"/>
              </a:ext>
            </a:extLst>
          </p:cNvPr>
          <p:cNvSpPr/>
          <p:nvPr/>
        </p:nvSpPr>
        <p:spPr>
          <a:xfrm>
            <a:off x="6139579" y="3469338"/>
            <a:ext cx="181323" cy="788565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D47AD3B-A69A-E8B1-345C-B3C4945620CA}"/>
              </a:ext>
            </a:extLst>
          </p:cNvPr>
          <p:cNvSpPr/>
          <p:nvPr/>
        </p:nvSpPr>
        <p:spPr>
          <a:xfrm>
            <a:off x="3933593" y="3476062"/>
            <a:ext cx="173775" cy="75574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1999B2F-6D27-E692-5583-9FA7E8B205C0}"/>
              </a:ext>
            </a:extLst>
          </p:cNvPr>
          <p:cNvSpPr/>
          <p:nvPr/>
        </p:nvSpPr>
        <p:spPr>
          <a:xfrm>
            <a:off x="3653789" y="5345224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ED747D8-BCD7-59E6-52E1-3AEDEDDBFC77}"/>
              </a:ext>
            </a:extLst>
          </p:cNvPr>
          <p:cNvSpPr/>
          <p:nvPr/>
        </p:nvSpPr>
        <p:spPr>
          <a:xfrm>
            <a:off x="6397523" y="5345223"/>
            <a:ext cx="190598" cy="828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1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20FAA2-5341-14C4-CABB-E68EB601E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5E34FE7-EDA8-05E7-F0B5-25FDBCBA0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DC0D4603-CB45-F82A-D956-A051FBD345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D5CD687-E7C2-2D11-622F-3847A7D26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C0B9F2D8-6E8D-B882-CC6B-24EBE7E364A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7DA3666-425E-CAA7-5370-EF1F3480500C}"/>
              </a:ext>
            </a:extLst>
          </p:cNvPr>
          <p:cNvSpPr txBox="1"/>
          <p:nvPr/>
        </p:nvSpPr>
        <p:spPr>
          <a:xfrm>
            <a:off x="610688" y="677149"/>
            <a:ext cx="8254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Dotted/dashed lines indicate where and how to fold.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3C014AF-A76E-60F0-0144-9DA2CB01E6B0}"/>
              </a:ext>
            </a:extLst>
          </p:cNvPr>
          <p:cNvSpPr/>
          <p:nvPr/>
        </p:nvSpPr>
        <p:spPr>
          <a:xfrm>
            <a:off x="2553646" y="2576264"/>
            <a:ext cx="203692" cy="559413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20253B-54A8-43D0-3781-B6416015144E}"/>
              </a:ext>
            </a:extLst>
          </p:cNvPr>
          <p:cNvSpPr/>
          <p:nvPr/>
        </p:nvSpPr>
        <p:spPr>
          <a:xfrm rot="5400000">
            <a:off x="2317594" y="2816928"/>
            <a:ext cx="160762" cy="559413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05F581F-D266-82CB-87FE-6E932DF7C298}"/>
              </a:ext>
            </a:extLst>
          </p:cNvPr>
          <p:cNvSpPr/>
          <p:nvPr/>
        </p:nvSpPr>
        <p:spPr>
          <a:xfrm>
            <a:off x="4091956" y="2983107"/>
            <a:ext cx="165992" cy="364892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05185F2-3373-757E-FD73-D5E52A325617}"/>
              </a:ext>
            </a:extLst>
          </p:cNvPr>
          <p:cNvSpPr/>
          <p:nvPr/>
        </p:nvSpPr>
        <p:spPr>
          <a:xfrm>
            <a:off x="1216479" y="4440609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00A87A-348C-00D6-0DA2-96F2B09482DE}"/>
              </a:ext>
            </a:extLst>
          </p:cNvPr>
          <p:cNvSpPr/>
          <p:nvPr/>
        </p:nvSpPr>
        <p:spPr>
          <a:xfrm>
            <a:off x="7490592" y="2019299"/>
            <a:ext cx="200052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DBA2FC-12B1-18AE-DBA5-2289EB66AABB}"/>
              </a:ext>
            </a:extLst>
          </p:cNvPr>
          <p:cNvSpPr/>
          <p:nvPr/>
        </p:nvSpPr>
        <p:spPr>
          <a:xfrm>
            <a:off x="7490591" y="2572544"/>
            <a:ext cx="200052" cy="559413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BD3F18-D1F8-23DE-25C7-68696874F18E}"/>
              </a:ext>
            </a:extLst>
          </p:cNvPr>
          <p:cNvSpPr/>
          <p:nvPr/>
        </p:nvSpPr>
        <p:spPr>
          <a:xfrm rot="5400000">
            <a:off x="7689916" y="2816928"/>
            <a:ext cx="160764" cy="559413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0820585-256B-3C25-23D2-024537926E0F}"/>
              </a:ext>
            </a:extLst>
          </p:cNvPr>
          <p:cNvSpPr/>
          <p:nvPr/>
        </p:nvSpPr>
        <p:spPr>
          <a:xfrm>
            <a:off x="4184893" y="3041650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8776897-3F16-217F-CE03-A28188A65234}"/>
              </a:ext>
            </a:extLst>
          </p:cNvPr>
          <p:cNvSpPr/>
          <p:nvPr/>
        </p:nvSpPr>
        <p:spPr>
          <a:xfrm>
            <a:off x="4175791" y="3216275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E18011F-21C2-3EA4-E9E9-AEDF08284219}"/>
              </a:ext>
            </a:extLst>
          </p:cNvPr>
          <p:cNvSpPr/>
          <p:nvPr/>
        </p:nvSpPr>
        <p:spPr>
          <a:xfrm>
            <a:off x="3900504" y="3213099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3B28F98-B534-C0B9-D289-D0C032374E03}"/>
              </a:ext>
            </a:extLst>
          </p:cNvPr>
          <p:cNvSpPr/>
          <p:nvPr/>
        </p:nvSpPr>
        <p:spPr>
          <a:xfrm>
            <a:off x="3895953" y="3041650"/>
            <a:ext cx="299069" cy="96657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1086056-6D2A-9270-8353-334FE40A449E}"/>
              </a:ext>
            </a:extLst>
          </p:cNvPr>
          <p:cNvSpPr/>
          <p:nvPr/>
        </p:nvSpPr>
        <p:spPr>
          <a:xfrm>
            <a:off x="5982292" y="2989456"/>
            <a:ext cx="165992" cy="364892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42B42AC-E487-70E1-1FD9-EDCFFE94192A}"/>
              </a:ext>
            </a:extLst>
          </p:cNvPr>
          <p:cNvSpPr/>
          <p:nvPr/>
        </p:nvSpPr>
        <p:spPr>
          <a:xfrm>
            <a:off x="6075229" y="3047999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B94164F-972D-33F2-A47C-0ED755F59D8E}"/>
              </a:ext>
            </a:extLst>
          </p:cNvPr>
          <p:cNvSpPr/>
          <p:nvPr/>
        </p:nvSpPr>
        <p:spPr>
          <a:xfrm>
            <a:off x="6066127" y="3216274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CF4CBC4-B02E-1C70-8DD3-DB02CB668B47}"/>
              </a:ext>
            </a:extLst>
          </p:cNvPr>
          <p:cNvSpPr/>
          <p:nvPr/>
        </p:nvSpPr>
        <p:spPr>
          <a:xfrm>
            <a:off x="5790840" y="3216273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20A983C-94D9-BD57-2BB0-CB802987AFDA}"/>
              </a:ext>
            </a:extLst>
          </p:cNvPr>
          <p:cNvSpPr/>
          <p:nvPr/>
        </p:nvSpPr>
        <p:spPr>
          <a:xfrm>
            <a:off x="5786289" y="3047999"/>
            <a:ext cx="299069" cy="9665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00DDED-C672-D1BF-B840-FD0AAB640580}"/>
              </a:ext>
            </a:extLst>
          </p:cNvPr>
          <p:cNvSpPr txBox="1"/>
          <p:nvPr/>
        </p:nvSpPr>
        <p:spPr>
          <a:xfrm>
            <a:off x="9214086" y="2227988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Mountain folds</a:t>
            </a:r>
          </a:p>
          <a:p>
            <a:pPr algn="ctr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(crease is towards you)</a:t>
            </a:r>
          </a:p>
          <a:p>
            <a:pPr algn="ctr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- - - - dashed lines - - - - 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2A82577-1EE7-3C7C-363C-25AB21D1F3BD}"/>
              </a:ext>
            </a:extLst>
          </p:cNvPr>
          <p:cNvSpPr/>
          <p:nvPr/>
        </p:nvSpPr>
        <p:spPr>
          <a:xfrm>
            <a:off x="2556829" y="2018437"/>
            <a:ext cx="200052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348C76E-1DF3-A21E-8063-00DA1F23B851}"/>
              </a:ext>
            </a:extLst>
          </p:cNvPr>
          <p:cNvSpPr/>
          <p:nvPr/>
        </p:nvSpPr>
        <p:spPr>
          <a:xfrm>
            <a:off x="2584417" y="3778529"/>
            <a:ext cx="144876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6F0294B-170B-6D0E-0E76-75AA58F4C93E}"/>
              </a:ext>
            </a:extLst>
          </p:cNvPr>
          <p:cNvSpPr/>
          <p:nvPr/>
        </p:nvSpPr>
        <p:spPr>
          <a:xfrm>
            <a:off x="1644064" y="4440609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181E8D2-2A71-94F9-C707-66BAE1587B39}"/>
              </a:ext>
            </a:extLst>
          </p:cNvPr>
          <p:cNvSpPr/>
          <p:nvPr/>
        </p:nvSpPr>
        <p:spPr>
          <a:xfrm>
            <a:off x="2216147" y="4514035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DF48F2C-4E01-1B9F-6ABD-301D76E8763E}"/>
              </a:ext>
            </a:extLst>
          </p:cNvPr>
          <p:cNvSpPr/>
          <p:nvPr/>
        </p:nvSpPr>
        <p:spPr>
          <a:xfrm>
            <a:off x="2643732" y="4514035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18DD12F-F818-7A86-CC65-5A573753C93B}"/>
              </a:ext>
            </a:extLst>
          </p:cNvPr>
          <p:cNvSpPr/>
          <p:nvPr/>
        </p:nvSpPr>
        <p:spPr>
          <a:xfrm>
            <a:off x="7140728" y="4522199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E6FBD85-CA74-93C1-FE53-B944442C52A4}"/>
              </a:ext>
            </a:extLst>
          </p:cNvPr>
          <p:cNvSpPr/>
          <p:nvPr/>
        </p:nvSpPr>
        <p:spPr>
          <a:xfrm>
            <a:off x="7568313" y="4522199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59759B1-73D4-2B1A-6A6B-1BC9AE6ADC6E}"/>
              </a:ext>
            </a:extLst>
          </p:cNvPr>
          <p:cNvSpPr/>
          <p:nvPr/>
        </p:nvSpPr>
        <p:spPr>
          <a:xfrm>
            <a:off x="8155036" y="4432445"/>
            <a:ext cx="465364" cy="195446"/>
          </a:xfrm>
          <a:prstGeom prst="ellipse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2CDD52F-0773-E358-8B33-04EDAF9159EF}"/>
              </a:ext>
            </a:extLst>
          </p:cNvPr>
          <p:cNvSpPr/>
          <p:nvPr/>
        </p:nvSpPr>
        <p:spPr>
          <a:xfrm>
            <a:off x="8582621" y="4432445"/>
            <a:ext cx="465364" cy="195446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1EF13CDF-EB4E-B71A-D8F1-FEB5099C7FAA}"/>
              </a:ext>
            </a:extLst>
          </p:cNvPr>
          <p:cNvSpPr/>
          <p:nvPr/>
        </p:nvSpPr>
        <p:spPr>
          <a:xfrm>
            <a:off x="7518179" y="3800589"/>
            <a:ext cx="144876" cy="373381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97E038-55C5-348D-A83E-69F13DBBE5E5}"/>
              </a:ext>
            </a:extLst>
          </p:cNvPr>
          <p:cNvSpPr txBox="1"/>
          <p:nvPr/>
        </p:nvSpPr>
        <p:spPr>
          <a:xfrm>
            <a:off x="9210895" y="3296292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Valley folds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  <a:latin typeface="Constantia" panose="02030602050306030303" pitchFamily="18" charset="0"/>
              </a:rPr>
              <a:t>(crease is away from you)</a:t>
            </a:r>
          </a:p>
          <a:p>
            <a:pPr algn="ctr"/>
            <a:r>
              <a:rPr lang="en-US" sz="1600" dirty="0">
                <a:solidFill>
                  <a:srgbClr val="7030A0"/>
                </a:solidFill>
                <a:latin typeface="Constantia" panose="02030602050306030303" pitchFamily="18" charset="0"/>
              </a:rPr>
              <a:t>........dotted lines........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46D4B5-63AE-EE14-A51B-1CC86E055987}"/>
              </a:ext>
            </a:extLst>
          </p:cNvPr>
          <p:cNvSpPr txBox="1"/>
          <p:nvPr/>
        </p:nvSpPr>
        <p:spPr>
          <a:xfrm>
            <a:off x="9216584" y="4364596"/>
            <a:ext cx="24516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49300"/>
                </a:solidFill>
                <a:latin typeface="Constantia" panose="02030602050306030303" pitchFamily="18" charset="0"/>
              </a:rPr>
              <a:t>Bi-directional folds</a:t>
            </a:r>
          </a:p>
          <a:p>
            <a:pPr algn="ctr"/>
            <a:r>
              <a:rPr lang="en-US" sz="1600" dirty="0">
                <a:solidFill>
                  <a:srgbClr val="C49300"/>
                </a:solidFill>
                <a:latin typeface="Constantia" panose="02030602050306030303" pitchFamily="18" charset="0"/>
              </a:rPr>
              <a:t>(fold both ways)</a:t>
            </a:r>
          </a:p>
          <a:p>
            <a:pPr algn="ctr"/>
            <a:r>
              <a:rPr lang="en-US" sz="1600" dirty="0">
                <a:solidFill>
                  <a:srgbClr val="C49300"/>
                </a:solidFill>
                <a:latin typeface="Constantia" panose="02030602050306030303" pitchFamily="18" charset="0"/>
              </a:rPr>
              <a:t>-.-.-.-Mixed lines -.-.-.-</a:t>
            </a:r>
          </a:p>
        </p:txBody>
      </p:sp>
    </p:spTree>
    <p:extLst>
      <p:ext uri="{BB962C8B-B14F-4D97-AF65-F5344CB8AC3E}">
        <p14:creationId xmlns:p14="http://schemas.microsoft.com/office/powerpoint/2010/main" val="1733552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8EDB8C2-BCA6-101B-F43F-A53077708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3B51883-35E6-6BF8-7246-6439063A2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214B85F0-F777-FDD6-FA26-6F734E53CF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F43B149-FB9E-3AB7-2857-ECB715296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3230F0FB-1B48-9811-8DDA-B1FC2C5E3A0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D64CC5-5B39-9602-391A-B47AD0F30177}"/>
              </a:ext>
            </a:extLst>
          </p:cNvPr>
          <p:cNvSpPr txBox="1"/>
          <p:nvPr/>
        </p:nvSpPr>
        <p:spPr>
          <a:xfrm>
            <a:off x="610688" y="677149"/>
            <a:ext cx="10922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Constantia" panose="02030602050306030303" pitchFamily="18" charset="0"/>
              </a:rPr>
              <a:t>Indicators</a:t>
            </a:r>
            <a:r>
              <a:rPr lang="en-US" sz="2800" dirty="0">
                <a:latin typeface="Constantia" panose="02030602050306030303" pitchFamily="18" charset="0"/>
              </a:rPr>
              <a:t> show student where to attach the horizon disk to the frame.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543BA73-C116-6CC3-5EE2-2A0689995FA0}"/>
              </a:ext>
            </a:extLst>
          </p:cNvPr>
          <p:cNvSpPr/>
          <p:nvPr/>
        </p:nvSpPr>
        <p:spPr>
          <a:xfrm>
            <a:off x="5980061" y="4910666"/>
            <a:ext cx="647162" cy="63544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502EB3A-C0CE-FD63-6491-18314692F982}"/>
              </a:ext>
            </a:extLst>
          </p:cNvPr>
          <p:cNvSpPr/>
          <p:nvPr/>
        </p:nvSpPr>
        <p:spPr>
          <a:xfrm>
            <a:off x="7069803" y="2568732"/>
            <a:ext cx="647162" cy="63544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38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D2A73CA-D64D-0F04-7ECF-BE6F1671E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D7FE635-F8D8-8912-3326-9BD2E9347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6F74D3DF-C0D1-6F2A-9BC9-C020EF4DFF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8133D0-5104-1697-B958-7014E449A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4938" y="1323181"/>
            <a:ext cx="2854314" cy="503730"/>
          </a:xfrm>
        </p:spPr>
        <p:txBody>
          <a:bodyPr/>
          <a:lstStyle/>
          <a:p>
            <a:pPr algn="ctr"/>
            <a:r>
              <a:rPr lang="en-US" sz="2800" b="1" dirty="0"/>
              <a:t>Back Side</a:t>
            </a:r>
          </a:p>
        </p:txBody>
      </p:sp>
      <p:pic>
        <p:nvPicPr>
          <p:cNvPr id="24" name="Content Placeholder 23" descr="A diagram of a solar panel&#10;&#10;AI-generated content may be incorrect.">
            <a:extLst>
              <a:ext uri="{FF2B5EF4-FFF2-40B4-BE49-F238E27FC236}">
                <a16:creationId xmlns:a16="http://schemas.microsoft.com/office/drawing/2014/main" id="{A6620DDD-73F8-EC74-C071-71979D4A79E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700201-7C42-3514-A5A6-6C3B2F12EA3A}"/>
              </a:ext>
            </a:extLst>
          </p:cNvPr>
          <p:cNvSpPr txBox="1"/>
          <p:nvPr/>
        </p:nvSpPr>
        <p:spPr>
          <a:xfrm>
            <a:off x="610688" y="677149"/>
            <a:ext cx="9180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Arrows and divots indicate key values along various tracks.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0CDB779-415F-4F81-18CA-11A51921232D}"/>
              </a:ext>
            </a:extLst>
          </p:cNvPr>
          <p:cNvSpPr/>
          <p:nvPr/>
        </p:nvSpPr>
        <p:spPr>
          <a:xfrm>
            <a:off x="2636587" y="3948732"/>
            <a:ext cx="459251" cy="24602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82D544-9862-DB82-1704-64D419F69812}"/>
              </a:ext>
            </a:extLst>
          </p:cNvPr>
          <p:cNvSpPr/>
          <p:nvPr/>
        </p:nvSpPr>
        <p:spPr>
          <a:xfrm rot="5400000">
            <a:off x="3316131" y="5585155"/>
            <a:ext cx="875658" cy="315734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E7C0EE8-9953-43D5-065B-E6E4CEFAC493}"/>
              </a:ext>
            </a:extLst>
          </p:cNvPr>
          <p:cNvSpPr/>
          <p:nvPr/>
        </p:nvSpPr>
        <p:spPr>
          <a:xfrm rot="5400000">
            <a:off x="4042877" y="3100216"/>
            <a:ext cx="126460" cy="157087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253B5-17A2-25CF-F426-5F83A7EE3340}"/>
              </a:ext>
            </a:extLst>
          </p:cNvPr>
          <p:cNvSpPr txBox="1"/>
          <p:nvPr/>
        </p:nvSpPr>
        <p:spPr>
          <a:xfrm>
            <a:off x="9214086" y="2227988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Observer’s Latitude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CF298D8-20FD-12D9-A803-0C42C5B5C941}"/>
              </a:ext>
            </a:extLst>
          </p:cNvPr>
          <p:cNvSpPr/>
          <p:nvPr/>
        </p:nvSpPr>
        <p:spPr>
          <a:xfrm>
            <a:off x="7152469" y="3948732"/>
            <a:ext cx="459251" cy="246027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25F850-0EDA-1E96-B426-B80E5383B91F}"/>
              </a:ext>
            </a:extLst>
          </p:cNvPr>
          <p:cNvSpPr/>
          <p:nvPr/>
        </p:nvSpPr>
        <p:spPr>
          <a:xfrm>
            <a:off x="3519734" y="3603311"/>
            <a:ext cx="996608" cy="984592"/>
          </a:xfrm>
          <a:prstGeom prst="ellipse">
            <a:avLst/>
          </a:prstGeom>
          <a:solidFill>
            <a:srgbClr val="7030A0">
              <a:alpha val="29804"/>
            </a:srgbClr>
          </a:solidFill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740E85B3-8BF0-F084-2D07-DEFC00A4DEB1}"/>
              </a:ext>
            </a:extLst>
          </p:cNvPr>
          <p:cNvSpPr/>
          <p:nvPr/>
        </p:nvSpPr>
        <p:spPr>
          <a:xfrm rot="12260663">
            <a:off x="6575062" y="2092691"/>
            <a:ext cx="2031997" cy="2012216"/>
          </a:xfrm>
          <a:prstGeom prst="blockArc">
            <a:avLst>
              <a:gd name="adj1" fmla="val 18718382"/>
              <a:gd name="adj2" fmla="val 0"/>
              <a:gd name="adj3" fmla="val 12377"/>
            </a:avLst>
          </a:prstGeom>
          <a:solidFill>
            <a:srgbClr val="C49300">
              <a:alpha val="50196"/>
            </a:srgbClr>
          </a:solidFill>
          <a:ln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80FDB5-111E-A839-8A1A-EAB4B7080AC6}"/>
              </a:ext>
            </a:extLst>
          </p:cNvPr>
          <p:cNvSpPr/>
          <p:nvPr/>
        </p:nvSpPr>
        <p:spPr>
          <a:xfrm rot="5400000">
            <a:off x="4195670" y="3100217"/>
            <a:ext cx="126460" cy="157087"/>
          </a:xfrm>
          <a:prstGeom prst="ellipse">
            <a:avLst/>
          </a:prstGeom>
          <a:noFill/>
          <a:ln w="28575">
            <a:solidFill>
              <a:srgbClr val="C49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Block Arc 12">
            <a:extLst>
              <a:ext uri="{FF2B5EF4-FFF2-40B4-BE49-F238E27FC236}">
                <a16:creationId xmlns:a16="http://schemas.microsoft.com/office/drawing/2014/main" id="{7A6F4783-CB3A-DFFD-40D3-1E1DFEFE8E1C}"/>
              </a:ext>
            </a:extLst>
          </p:cNvPr>
          <p:cNvSpPr/>
          <p:nvPr/>
        </p:nvSpPr>
        <p:spPr>
          <a:xfrm rot="12260663">
            <a:off x="7082008" y="2594416"/>
            <a:ext cx="1019102" cy="1009182"/>
          </a:xfrm>
          <a:prstGeom prst="blockArc">
            <a:avLst>
              <a:gd name="adj1" fmla="val 9415037"/>
              <a:gd name="adj2" fmla="val 20104736"/>
              <a:gd name="adj3" fmla="val 20400"/>
            </a:avLst>
          </a:prstGeom>
          <a:solidFill>
            <a:srgbClr val="78933B">
              <a:alpha val="50196"/>
            </a:srgbClr>
          </a:solidFill>
          <a:ln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72BFD07E-9EEC-E24D-D619-CF7C537AA592}"/>
              </a:ext>
            </a:extLst>
          </p:cNvPr>
          <p:cNvSpPr/>
          <p:nvPr/>
        </p:nvSpPr>
        <p:spPr>
          <a:xfrm rot="12260663">
            <a:off x="2143388" y="2589748"/>
            <a:ext cx="1019102" cy="1009182"/>
          </a:xfrm>
          <a:prstGeom prst="blockArc">
            <a:avLst>
              <a:gd name="adj1" fmla="val 9415037"/>
              <a:gd name="adj2" fmla="val 20104736"/>
              <a:gd name="adj3" fmla="val 20400"/>
            </a:avLst>
          </a:prstGeom>
          <a:solidFill>
            <a:srgbClr val="78933B">
              <a:alpha val="50196"/>
            </a:srgbClr>
          </a:solidFill>
          <a:ln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792AE1-9A7C-92FE-0CB6-04C0213F43BE}"/>
              </a:ext>
            </a:extLst>
          </p:cNvPr>
          <p:cNvSpPr txBox="1"/>
          <p:nvPr/>
        </p:nvSpPr>
        <p:spPr>
          <a:xfrm>
            <a:off x="9214086" y="3057324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Time of Day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C0F2FB-22BC-4EE5-D3D5-7A396954FAA7}"/>
              </a:ext>
            </a:extLst>
          </p:cNvPr>
          <p:cNvSpPr txBox="1"/>
          <p:nvPr/>
        </p:nvSpPr>
        <p:spPr>
          <a:xfrm>
            <a:off x="9210895" y="4124773"/>
            <a:ext cx="245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49300"/>
                </a:solidFill>
                <a:latin typeface="Constantia" panose="02030602050306030303" pitchFamily="18" charset="0"/>
              </a:rPr>
              <a:t>Solar Declination</a:t>
            </a:r>
          </a:p>
        </p:txBody>
      </p:sp>
    </p:spTree>
    <p:extLst>
      <p:ext uri="{BB962C8B-B14F-4D97-AF65-F5344CB8AC3E}">
        <p14:creationId xmlns:p14="http://schemas.microsoft.com/office/powerpoint/2010/main" val="326210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9" grpId="0" animBg="1"/>
      <p:bldP spid="10" grpId="0" animBg="1"/>
      <p:bldP spid="11" grpId="0" animBg="1"/>
      <p:bldP spid="12" grpId="0" animBg="1"/>
      <p:bldP spid="15" grpId="0"/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A82AD10E-EB0A-6E91-A280-93E09F100DC7}"/>
              </a:ext>
            </a:extLst>
          </p:cNvPr>
          <p:cNvSpPr/>
          <p:nvPr/>
        </p:nvSpPr>
        <p:spPr>
          <a:xfrm>
            <a:off x="-11252" y="-3549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A46513B-87BA-28A7-C134-9C54E1D128B2}"/>
              </a:ext>
            </a:extLst>
          </p:cNvPr>
          <p:cNvGrpSpPr/>
          <p:nvPr/>
        </p:nvGrpSpPr>
        <p:grpSpPr>
          <a:xfrm>
            <a:off x="5676016" y="2927312"/>
            <a:ext cx="4752871" cy="1299606"/>
            <a:chOff x="5676016" y="2927312"/>
            <a:chExt cx="4752871" cy="129960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D4DD58-8B79-8634-D2E7-DA0982557DA3}"/>
                </a:ext>
              </a:extLst>
            </p:cNvPr>
            <p:cNvSpPr/>
            <p:nvPr/>
          </p:nvSpPr>
          <p:spPr>
            <a:xfrm rot="19800000">
              <a:off x="5676016" y="2927312"/>
              <a:ext cx="4752871" cy="58379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noFill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6321CBE-1EFA-0B20-3F6A-1DF670AC7E5B}"/>
                </a:ext>
              </a:extLst>
            </p:cNvPr>
            <p:cNvSpPr txBox="1"/>
            <p:nvPr/>
          </p:nvSpPr>
          <p:spPr>
            <a:xfrm rot="19800000">
              <a:off x="6115992" y="3580587"/>
              <a:ext cx="25163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Ecliptic/equator</a:t>
              </a:r>
            </a:p>
            <a:p>
              <a:pPr algn="ctr"/>
              <a:r>
                <a:rPr lang="en-US" dirty="0"/>
                <a:t>(Great circle)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868A59-6396-6229-A4D6-7362E5A1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2862470" cy="11430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68DE5-30B9-7D01-147A-1ABDE98E7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3846422" cy="4525963"/>
          </a:xfrm>
        </p:spPr>
        <p:txBody>
          <a:bodyPr/>
          <a:lstStyle/>
          <a:p>
            <a:r>
              <a:rPr lang="en-US" sz="2000" dirty="0"/>
              <a:t>Diagrams can be hard.</a:t>
            </a:r>
          </a:p>
          <a:p>
            <a:r>
              <a:rPr lang="en-US" sz="2000" dirty="0"/>
              <a:t>Geometry can be hard. </a:t>
            </a:r>
          </a:p>
          <a:p>
            <a:r>
              <a:rPr lang="en-US" sz="2000" dirty="0"/>
              <a:t>Multiple terms can be hard.</a:t>
            </a:r>
          </a:p>
          <a:p>
            <a:r>
              <a:rPr lang="en-US" sz="2000" dirty="0"/>
              <a:t>Learning multiple concepts at once can be hard. </a:t>
            </a:r>
          </a:p>
          <a:p>
            <a:r>
              <a:rPr lang="en-US" sz="2000" dirty="0"/>
              <a:t>Busy/confusing figures can be hard.</a:t>
            </a:r>
          </a:p>
          <a:p>
            <a:r>
              <a:rPr lang="en-US" sz="2000" dirty="0"/>
              <a:t>Figures that have overlap with other figures can be confusing and hard. 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25BE3A0-8CAB-AE46-5B26-7B9B1F467126}"/>
              </a:ext>
            </a:extLst>
          </p:cNvPr>
          <p:cNvGrpSpPr/>
          <p:nvPr/>
        </p:nvGrpSpPr>
        <p:grpSpPr>
          <a:xfrm rot="1666344">
            <a:off x="5719647" y="746988"/>
            <a:ext cx="5065229" cy="5478994"/>
            <a:chOff x="5481003" y="-21063"/>
            <a:chExt cx="5065229" cy="5478994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7CB49A6-1210-2061-6EF3-44D2408D17CA}"/>
                </a:ext>
              </a:extLst>
            </p:cNvPr>
            <p:cNvCxnSpPr>
              <a:cxnSpLocks/>
            </p:cNvCxnSpPr>
            <p:nvPr/>
          </p:nvCxnSpPr>
          <p:spPr>
            <a:xfrm rot="19933656" flipV="1">
              <a:off x="7799397" y="-21063"/>
              <a:ext cx="0" cy="5478994"/>
            </a:xfrm>
            <a:prstGeom prst="straightConnector1">
              <a:avLst/>
            </a:prstGeom>
            <a:ln w="317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1D7D13E-8A6E-15ED-6962-F069F4EDF728}"/>
                </a:ext>
              </a:extLst>
            </p:cNvPr>
            <p:cNvSpPr txBox="1"/>
            <p:nvPr/>
          </p:nvSpPr>
          <p:spPr>
            <a:xfrm rot="19800000">
              <a:off x="5481003" y="319291"/>
              <a:ext cx="9925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North/Up</a:t>
              </a:r>
            </a:p>
            <a:p>
              <a:pPr algn="ctr"/>
              <a:r>
                <a:rPr lang="en-US" sz="1600" dirty="0"/>
                <a:t>(</a:t>
              </a:r>
              <a:r>
                <a:rPr lang="en-US" sz="1600" i="1" dirty="0"/>
                <a:t>also sky</a:t>
              </a:r>
              <a:r>
                <a:rPr lang="en-US" sz="1600" dirty="0"/>
                <a:t>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39A331A-2603-069C-E421-A215845DF107}"/>
                </a:ext>
              </a:extLst>
            </p:cNvPr>
            <p:cNvSpPr txBox="1"/>
            <p:nvPr/>
          </p:nvSpPr>
          <p:spPr>
            <a:xfrm rot="19933656">
              <a:off x="8964772" y="4434776"/>
              <a:ext cx="15814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South/Down</a:t>
              </a:r>
            </a:p>
            <a:p>
              <a:pPr algn="ctr"/>
              <a:r>
                <a:rPr lang="en-US" sz="1600" dirty="0"/>
                <a:t>(</a:t>
              </a:r>
              <a:r>
                <a:rPr lang="en-US" sz="1600" i="1" dirty="0"/>
                <a:t>Australia’s sky?</a:t>
              </a:r>
              <a:r>
                <a:rPr lang="en-US" sz="1600" dirty="0"/>
                <a:t>)</a:t>
              </a:r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4F191925-AD5F-D782-7C64-190C71DB53AE}"/>
              </a:ext>
            </a:extLst>
          </p:cNvPr>
          <p:cNvSpPr/>
          <p:nvPr/>
        </p:nvSpPr>
        <p:spPr>
          <a:xfrm>
            <a:off x="5697414" y="2909322"/>
            <a:ext cx="4752871" cy="583790"/>
          </a:xfrm>
          <a:prstGeom prst="ellipse">
            <a:avLst/>
          </a:prstGeom>
          <a:solidFill>
            <a:srgbClr val="A6A6A6">
              <a:alpha val="4902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noFill/>
            </a:endParaRPr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39A0F253-5CBD-C5EB-792C-6C7308A3BC08}"/>
              </a:ext>
            </a:extLst>
          </p:cNvPr>
          <p:cNvSpPr/>
          <p:nvPr/>
        </p:nvSpPr>
        <p:spPr>
          <a:xfrm>
            <a:off x="9562623" y="2144171"/>
            <a:ext cx="464737" cy="464737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33311C-4A40-6A33-DDC8-33279F1414C2}"/>
              </a:ext>
            </a:extLst>
          </p:cNvPr>
          <p:cNvSpPr txBox="1"/>
          <p:nvPr/>
        </p:nvSpPr>
        <p:spPr>
          <a:xfrm>
            <a:off x="4764634" y="2909322"/>
            <a:ext cx="708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“Real”</a:t>
            </a:r>
          </a:p>
          <a:p>
            <a:pPr algn="ctr"/>
            <a:r>
              <a:rPr lang="en-US" sz="1600" dirty="0"/>
              <a:t>North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F8FBAE7-38FE-3B55-8DB7-1937F6B369C4}"/>
              </a:ext>
            </a:extLst>
          </p:cNvPr>
          <p:cNvCxnSpPr>
            <a:cxnSpLocks/>
          </p:cNvCxnSpPr>
          <p:nvPr/>
        </p:nvCxnSpPr>
        <p:spPr>
          <a:xfrm flipV="1">
            <a:off x="8052454" y="2383434"/>
            <a:ext cx="1765480" cy="869775"/>
          </a:xfrm>
          <a:prstGeom prst="straightConnector1">
            <a:avLst/>
          </a:prstGeom>
          <a:ln w="317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5045C2B-0460-9A34-121B-D8E272C50D8C}"/>
              </a:ext>
            </a:extLst>
          </p:cNvPr>
          <p:cNvGrpSpPr/>
          <p:nvPr/>
        </p:nvGrpSpPr>
        <p:grpSpPr>
          <a:xfrm>
            <a:off x="10957482" y="274638"/>
            <a:ext cx="1321604" cy="5342391"/>
            <a:chOff x="10957482" y="274638"/>
            <a:chExt cx="1321604" cy="5342391"/>
          </a:xfrm>
        </p:grpSpPr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45213C3F-4AB9-EFAE-5624-48D7A58BA61B}"/>
                </a:ext>
              </a:extLst>
            </p:cNvPr>
            <p:cNvSpPr/>
            <p:nvPr/>
          </p:nvSpPr>
          <p:spPr>
            <a:xfrm>
              <a:off x="10957482" y="602901"/>
              <a:ext cx="1321604" cy="5014128"/>
            </a:xfrm>
            <a:custGeom>
              <a:avLst/>
              <a:gdLst>
                <a:gd name="csX0" fmla="*/ 969911 w 1321604"/>
                <a:gd name="csY0" fmla="*/ 0 h 5014128"/>
                <a:gd name="csX1" fmla="*/ 879476 w 1321604"/>
                <a:gd name="csY1" fmla="*/ 40194 h 5014128"/>
                <a:gd name="csX2" fmla="*/ 628267 w 1321604"/>
                <a:gd name="csY2" fmla="*/ 211015 h 5014128"/>
                <a:gd name="csX3" fmla="*/ 567977 w 1321604"/>
                <a:gd name="csY3" fmla="*/ 261257 h 5014128"/>
                <a:gd name="csX4" fmla="*/ 507687 w 1321604"/>
                <a:gd name="csY4" fmla="*/ 321547 h 5014128"/>
                <a:gd name="csX5" fmla="*/ 547881 w 1321604"/>
                <a:gd name="csY5" fmla="*/ 341644 h 5014128"/>
                <a:gd name="csX6" fmla="*/ 919670 w 1321604"/>
                <a:gd name="csY6" fmla="*/ 361741 h 5014128"/>
                <a:gd name="csX7" fmla="*/ 889525 w 1321604"/>
                <a:gd name="csY7" fmla="*/ 442128 h 5014128"/>
                <a:gd name="csX8" fmla="*/ 819186 w 1321604"/>
                <a:gd name="csY8" fmla="*/ 562708 h 5014128"/>
                <a:gd name="csX9" fmla="*/ 799089 w 1321604"/>
                <a:gd name="csY9" fmla="*/ 602901 h 5014128"/>
                <a:gd name="csX10" fmla="*/ 758896 w 1321604"/>
                <a:gd name="csY10" fmla="*/ 673240 h 5014128"/>
                <a:gd name="csX11" fmla="*/ 748848 w 1321604"/>
                <a:gd name="csY11" fmla="*/ 703385 h 5014128"/>
                <a:gd name="csX12" fmla="*/ 718703 w 1321604"/>
                <a:gd name="csY12" fmla="*/ 793820 h 5014128"/>
                <a:gd name="csX13" fmla="*/ 698606 w 1321604"/>
                <a:gd name="csY13" fmla="*/ 854110 h 5014128"/>
                <a:gd name="csX14" fmla="*/ 728751 w 1321604"/>
                <a:gd name="csY14" fmla="*/ 874207 h 5014128"/>
                <a:gd name="csX15" fmla="*/ 718703 w 1321604"/>
                <a:gd name="csY15" fmla="*/ 904352 h 5014128"/>
                <a:gd name="csX16" fmla="*/ 628267 w 1321604"/>
                <a:gd name="csY16" fmla="*/ 994787 h 5014128"/>
                <a:gd name="csX17" fmla="*/ 567977 w 1321604"/>
                <a:gd name="csY17" fmla="*/ 1055077 h 5014128"/>
                <a:gd name="csX18" fmla="*/ 537832 w 1321604"/>
                <a:gd name="csY18" fmla="*/ 1095270 h 5014128"/>
                <a:gd name="csX19" fmla="*/ 487591 w 1321604"/>
                <a:gd name="csY19" fmla="*/ 1145512 h 5014128"/>
                <a:gd name="csX20" fmla="*/ 447397 w 1321604"/>
                <a:gd name="csY20" fmla="*/ 1205802 h 5014128"/>
                <a:gd name="csX21" fmla="*/ 497639 w 1321604"/>
                <a:gd name="csY21" fmla="*/ 1215851 h 5014128"/>
                <a:gd name="csX22" fmla="*/ 618219 w 1321604"/>
                <a:gd name="csY22" fmla="*/ 1195754 h 5014128"/>
                <a:gd name="csX23" fmla="*/ 688558 w 1321604"/>
                <a:gd name="csY23" fmla="*/ 1175657 h 5014128"/>
                <a:gd name="csX24" fmla="*/ 789041 w 1321604"/>
                <a:gd name="csY24" fmla="*/ 1165609 h 5014128"/>
                <a:gd name="csX25" fmla="*/ 859380 w 1321604"/>
                <a:gd name="csY25" fmla="*/ 1155561 h 5014128"/>
                <a:gd name="csX26" fmla="*/ 909621 w 1321604"/>
                <a:gd name="csY26" fmla="*/ 1175657 h 5014128"/>
                <a:gd name="csX27" fmla="*/ 849331 w 1321604"/>
                <a:gd name="csY27" fmla="*/ 1346479 h 5014128"/>
                <a:gd name="csX28" fmla="*/ 799089 w 1321604"/>
                <a:gd name="csY28" fmla="*/ 1457011 h 5014128"/>
                <a:gd name="csX29" fmla="*/ 789041 w 1321604"/>
                <a:gd name="csY29" fmla="*/ 1487156 h 5014128"/>
                <a:gd name="csX30" fmla="*/ 768944 w 1321604"/>
                <a:gd name="csY30" fmla="*/ 1597688 h 5014128"/>
                <a:gd name="csX31" fmla="*/ 819186 w 1321604"/>
                <a:gd name="csY31" fmla="*/ 1637881 h 5014128"/>
                <a:gd name="csX32" fmla="*/ 1040250 w 1321604"/>
                <a:gd name="csY32" fmla="*/ 1657978 h 5014128"/>
                <a:gd name="csX33" fmla="*/ 909621 w 1321604"/>
                <a:gd name="csY33" fmla="*/ 1788607 h 5014128"/>
                <a:gd name="csX34" fmla="*/ 819186 w 1321604"/>
                <a:gd name="csY34" fmla="*/ 1879042 h 5014128"/>
                <a:gd name="csX35" fmla="*/ 718703 w 1321604"/>
                <a:gd name="csY35" fmla="*/ 1979525 h 5014128"/>
                <a:gd name="csX36" fmla="*/ 578026 w 1321604"/>
                <a:gd name="csY36" fmla="*/ 2130251 h 5014128"/>
                <a:gd name="csX37" fmla="*/ 547881 w 1321604"/>
                <a:gd name="csY37" fmla="*/ 2160396 h 5014128"/>
                <a:gd name="csX38" fmla="*/ 497639 w 1321604"/>
                <a:gd name="csY38" fmla="*/ 2210637 h 5014128"/>
                <a:gd name="csX39" fmla="*/ 467494 w 1321604"/>
                <a:gd name="csY39" fmla="*/ 2250831 h 5014128"/>
                <a:gd name="csX40" fmla="*/ 437349 w 1321604"/>
                <a:gd name="csY40" fmla="*/ 2280976 h 5014128"/>
                <a:gd name="csX41" fmla="*/ 487591 w 1321604"/>
                <a:gd name="csY41" fmla="*/ 2250831 h 5014128"/>
                <a:gd name="csX42" fmla="*/ 567977 w 1321604"/>
                <a:gd name="csY42" fmla="*/ 2170444 h 5014128"/>
                <a:gd name="csX43" fmla="*/ 608171 w 1321604"/>
                <a:gd name="csY43" fmla="*/ 2150347 h 5014128"/>
                <a:gd name="csX44" fmla="*/ 598122 w 1321604"/>
                <a:gd name="csY44" fmla="*/ 2190541 h 5014128"/>
                <a:gd name="csX45" fmla="*/ 427300 w 1321604"/>
                <a:gd name="csY45" fmla="*/ 2421653 h 5014128"/>
                <a:gd name="csX46" fmla="*/ 407204 w 1321604"/>
                <a:gd name="csY46" fmla="*/ 2471895 h 5014128"/>
                <a:gd name="csX47" fmla="*/ 387107 w 1321604"/>
                <a:gd name="csY47" fmla="*/ 2502040 h 5014128"/>
                <a:gd name="csX48" fmla="*/ 356962 w 1321604"/>
                <a:gd name="csY48" fmla="*/ 2552281 h 5014128"/>
                <a:gd name="csX49" fmla="*/ 336865 w 1321604"/>
                <a:gd name="csY49" fmla="*/ 2632668 h 5014128"/>
                <a:gd name="csX50" fmla="*/ 367010 w 1321604"/>
                <a:gd name="csY50" fmla="*/ 2662813 h 5014128"/>
                <a:gd name="csX51" fmla="*/ 638316 w 1321604"/>
                <a:gd name="csY51" fmla="*/ 2632668 h 5014128"/>
                <a:gd name="csX52" fmla="*/ 688558 w 1321604"/>
                <a:gd name="csY52" fmla="*/ 2612572 h 5014128"/>
                <a:gd name="csX53" fmla="*/ 768944 w 1321604"/>
                <a:gd name="csY53" fmla="*/ 2602523 h 5014128"/>
                <a:gd name="csX54" fmla="*/ 849331 w 1321604"/>
                <a:gd name="csY54" fmla="*/ 2612572 h 5014128"/>
                <a:gd name="csX55" fmla="*/ 698606 w 1321604"/>
                <a:gd name="csY55" fmla="*/ 2853732 h 5014128"/>
                <a:gd name="csX56" fmla="*/ 477542 w 1321604"/>
                <a:gd name="csY56" fmla="*/ 3205424 h 5014128"/>
                <a:gd name="csX57" fmla="*/ 346914 w 1321604"/>
                <a:gd name="csY57" fmla="*/ 3426488 h 5014128"/>
                <a:gd name="csX58" fmla="*/ 176092 w 1321604"/>
                <a:gd name="csY58" fmla="*/ 3677697 h 5014128"/>
                <a:gd name="csX59" fmla="*/ 115802 w 1321604"/>
                <a:gd name="csY59" fmla="*/ 3788229 h 5014128"/>
                <a:gd name="csX60" fmla="*/ 75608 w 1321604"/>
                <a:gd name="csY60" fmla="*/ 3858567 h 5014128"/>
                <a:gd name="csX61" fmla="*/ 15318 w 1321604"/>
                <a:gd name="csY61" fmla="*/ 3928906 h 5014128"/>
                <a:gd name="csX62" fmla="*/ 5270 w 1321604"/>
                <a:gd name="csY62" fmla="*/ 3959051 h 5014128"/>
                <a:gd name="csX63" fmla="*/ 216285 w 1321604"/>
                <a:gd name="csY63" fmla="*/ 3949002 h 5014128"/>
                <a:gd name="csX64" fmla="*/ 417252 w 1321604"/>
                <a:gd name="csY64" fmla="*/ 3828422 h 5014128"/>
                <a:gd name="csX65" fmla="*/ 477542 w 1321604"/>
                <a:gd name="csY65" fmla="*/ 3798277 h 5014128"/>
                <a:gd name="csX66" fmla="*/ 608171 w 1321604"/>
                <a:gd name="csY66" fmla="*/ 3727939 h 5014128"/>
                <a:gd name="csX67" fmla="*/ 668461 w 1321604"/>
                <a:gd name="csY67" fmla="*/ 3707842 h 5014128"/>
                <a:gd name="csX68" fmla="*/ 758896 w 1321604"/>
                <a:gd name="csY68" fmla="*/ 3677697 h 5014128"/>
                <a:gd name="csX69" fmla="*/ 748848 w 1321604"/>
                <a:gd name="csY69" fmla="*/ 3788229 h 5014128"/>
                <a:gd name="csX70" fmla="*/ 708654 w 1321604"/>
                <a:gd name="csY70" fmla="*/ 3868615 h 5014128"/>
                <a:gd name="csX71" fmla="*/ 668461 w 1321604"/>
                <a:gd name="csY71" fmla="*/ 3969099 h 5014128"/>
                <a:gd name="csX72" fmla="*/ 618219 w 1321604"/>
                <a:gd name="csY72" fmla="*/ 4059534 h 5014128"/>
                <a:gd name="csX73" fmla="*/ 598122 w 1321604"/>
                <a:gd name="csY73" fmla="*/ 4119824 h 5014128"/>
                <a:gd name="csX74" fmla="*/ 557929 w 1321604"/>
                <a:gd name="csY74" fmla="*/ 4210259 h 5014128"/>
                <a:gd name="csX75" fmla="*/ 537832 w 1321604"/>
                <a:gd name="csY75" fmla="*/ 4240404 h 5014128"/>
                <a:gd name="csX76" fmla="*/ 497639 w 1321604"/>
                <a:gd name="csY76" fmla="*/ 4320791 h 5014128"/>
                <a:gd name="csX77" fmla="*/ 477542 w 1321604"/>
                <a:gd name="csY77" fmla="*/ 4381081 h 5014128"/>
                <a:gd name="csX78" fmla="*/ 417252 w 1321604"/>
                <a:gd name="csY78" fmla="*/ 4461468 h 5014128"/>
                <a:gd name="csX79" fmla="*/ 387107 w 1321604"/>
                <a:gd name="csY79" fmla="*/ 4511710 h 5014128"/>
                <a:gd name="csX80" fmla="*/ 367010 w 1321604"/>
                <a:gd name="csY80" fmla="*/ 4551903 h 5014128"/>
                <a:gd name="csX81" fmla="*/ 427300 w 1321604"/>
                <a:gd name="csY81" fmla="*/ 4531807 h 5014128"/>
                <a:gd name="csX82" fmla="*/ 507687 w 1321604"/>
                <a:gd name="csY82" fmla="*/ 4491613 h 5014128"/>
                <a:gd name="csX83" fmla="*/ 547881 w 1321604"/>
                <a:gd name="csY83" fmla="*/ 4451420 h 5014128"/>
                <a:gd name="csX84" fmla="*/ 618219 w 1321604"/>
                <a:gd name="csY84" fmla="*/ 4421275 h 5014128"/>
                <a:gd name="csX85" fmla="*/ 708654 w 1321604"/>
                <a:gd name="csY85" fmla="*/ 4381081 h 5014128"/>
                <a:gd name="csX86" fmla="*/ 748848 w 1321604"/>
                <a:gd name="csY86" fmla="*/ 4371033 h 5014128"/>
                <a:gd name="csX87" fmla="*/ 778993 w 1321604"/>
                <a:gd name="csY87" fmla="*/ 4350936 h 5014128"/>
                <a:gd name="csX88" fmla="*/ 829234 w 1321604"/>
                <a:gd name="csY88" fmla="*/ 4471517 h 5014128"/>
                <a:gd name="csX89" fmla="*/ 889525 w 1321604"/>
                <a:gd name="csY89" fmla="*/ 4491613 h 5014128"/>
                <a:gd name="csX90" fmla="*/ 919670 w 1321604"/>
                <a:gd name="csY90" fmla="*/ 4501662 h 5014128"/>
                <a:gd name="csX91" fmla="*/ 909621 w 1321604"/>
                <a:gd name="csY91" fmla="*/ 4662435 h 5014128"/>
                <a:gd name="csX92" fmla="*/ 899573 w 1321604"/>
                <a:gd name="csY92" fmla="*/ 4692580 h 5014128"/>
                <a:gd name="csX93" fmla="*/ 889525 w 1321604"/>
                <a:gd name="csY93" fmla="*/ 4732774 h 5014128"/>
                <a:gd name="csX94" fmla="*/ 929718 w 1321604"/>
                <a:gd name="csY94" fmla="*/ 4752870 h 5014128"/>
                <a:gd name="csX95" fmla="*/ 979960 w 1321604"/>
                <a:gd name="csY95" fmla="*/ 4762919 h 5014128"/>
                <a:gd name="csX96" fmla="*/ 1010105 w 1321604"/>
                <a:gd name="csY96" fmla="*/ 4803112 h 5014128"/>
                <a:gd name="csX97" fmla="*/ 1020153 w 1321604"/>
                <a:gd name="csY97" fmla="*/ 4973934 h 5014128"/>
                <a:gd name="csX98" fmla="*/ 1080443 w 1321604"/>
                <a:gd name="csY98" fmla="*/ 4983983 h 5014128"/>
                <a:gd name="csX99" fmla="*/ 1110588 w 1321604"/>
                <a:gd name="csY99" fmla="*/ 5004079 h 5014128"/>
                <a:gd name="csX100" fmla="*/ 1321604 w 1321604"/>
                <a:gd name="csY100" fmla="*/ 5014128 h 501412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  <a:cxn ang="0">
                  <a:pos x="csX9" y="csY9"/>
                </a:cxn>
                <a:cxn ang="0">
                  <a:pos x="csX10" y="csY10"/>
                </a:cxn>
                <a:cxn ang="0">
                  <a:pos x="csX11" y="csY11"/>
                </a:cxn>
                <a:cxn ang="0">
                  <a:pos x="csX12" y="csY12"/>
                </a:cxn>
                <a:cxn ang="0">
                  <a:pos x="csX13" y="csY13"/>
                </a:cxn>
                <a:cxn ang="0">
                  <a:pos x="csX14" y="csY14"/>
                </a:cxn>
                <a:cxn ang="0">
                  <a:pos x="csX15" y="csY15"/>
                </a:cxn>
                <a:cxn ang="0">
                  <a:pos x="csX16" y="csY16"/>
                </a:cxn>
                <a:cxn ang="0">
                  <a:pos x="csX17" y="csY17"/>
                </a:cxn>
                <a:cxn ang="0">
                  <a:pos x="csX18" y="csY18"/>
                </a:cxn>
                <a:cxn ang="0">
                  <a:pos x="csX19" y="csY19"/>
                </a:cxn>
                <a:cxn ang="0">
                  <a:pos x="csX20" y="csY20"/>
                </a:cxn>
                <a:cxn ang="0">
                  <a:pos x="csX21" y="csY21"/>
                </a:cxn>
                <a:cxn ang="0">
                  <a:pos x="csX22" y="csY22"/>
                </a:cxn>
                <a:cxn ang="0">
                  <a:pos x="csX23" y="csY23"/>
                </a:cxn>
                <a:cxn ang="0">
                  <a:pos x="csX24" y="csY24"/>
                </a:cxn>
                <a:cxn ang="0">
                  <a:pos x="csX25" y="csY25"/>
                </a:cxn>
                <a:cxn ang="0">
                  <a:pos x="csX26" y="csY26"/>
                </a:cxn>
                <a:cxn ang="0">
                  <a:pos x="csX27" y="csY27"/>
                </a:cxn>
                <a:cxn ang="0">
                  <a:pos x="csX28" y="csY28"/>
                </a:cxn>
                <a:cxn ang="0">
                  <a:pos x="csX29" y="csY29"/>
                </a:cxn>
                <a:cxn ang="0">
                  <a:pos x="csX30" y="csY30"/>
                </a:cxn>
                <a:cxn ang="0">
                  <a:pos x="csX31" y="csY31"/>
                </a:cxn>
                <a:cxn ang="0">
                  <a:pos x="csX32" y="csY32"/>
                </a:cxn>
                <a:cxn ang="0">
                  <a:pos x="csX33" y="csY33"/>
                </a:cxn>
                <a:cxn ang="0">
                  <a:pos x="csX34" y="csY34"/>
                </a:cxn>
                <a:cxn ang="0">
                  <a:pos x="csX35" y="csY35"/>
                </a:cxn>
                <a:cxn ang="0">
                  <a:pos x="csX36" y="csY36"/>
                </a:cxn>
                <a:cxn ang="0">
                  <a:pos x="csX37" y="csY37"/>
                </a:cxn>
                <a:cxn ang="0">
                  <a:pos x="csX38" y="csY38"/>
                </a:cxn>
                <a:cxn ang="0">
                  <a:pos x="csX39" y="csY39"/>
                </a:cxn>
                <a:cxn ang="0">
                  <a:pos x="csX40" y="csY40"/>
                </a:cxn>
                <a:cxn ang="0">
                  <a:pos x="csX41" y="csY41"/>
                </a:cxn>
                <a:cxn ang="0">
                  <a:pos x="csX42" y="csY42"/>
                </a:cxn>
                <a:cxn ang="0">
                  <a:pos x="csX43" y="csY43"/>
                </a:cxn>
                <a:cxn ang="0">
                  <a:pos x="csX44" y="csY44"/>
                </a:cxn>
                <a:cxn ang="0">
                  <a:pos x="csX45" y="csY45"/>
                </a:cxn>
                <a:cxn ang="0">
                  <a:pos x="csX46" y="csY46"/>
                </a:cxn>
                <a:cxn ang="0">
                  <a:pos x="csX47" y="csY47"/>
                </a:cxn>
                <a:cxn ang="0">
                  <a:pos x="csX48" y="csY48"/>
                </a:cxn>
                <a:cxn ang="0">
                  <a:pos x="csX49" y="csY49"/>
                </a:cxn>
                <a:cxn ang="0">
                  <a:pos x="csX50" y="csY50"/>
                </a:cxn>
                <a:cxn ang="0">
                  <a:pos x="csX51" y="csY51"/>
                </a:cxn>
                <a:cxn ang="0">
                  <a:pos x="csX52" y="csY52"/>
                </a:cxn>
                <a:cxn ang="0">
                  <a:pos x="csX53" y="csY53"/>
                </a:cxn>
                <a:cxn ang="0">
                  <a:pos x="csX54" y="csY54"/>
                </a:cxn>
                <a:cxn ang="0">
                  <a:pos x="csX55" y="csY55"/>
                </a:cxn>
                <a:cxn ang="0">
                  <a:pos x="csX56" y="csY56"/>
                </a:cxn>
                <a:cxn ang="0">
                  <a:pos x="csX57" y="csY57"/>
                </a:cxn>
                <a:cxn ang="0">
                  <a:pos x="csX58" y="csY58"/>
                </a:cxn>
                <a:cxn ang="0">
                  <a:pos x="csX59" y="csY59"/>
                </a:cxn>
                <a:cxn ang="0">
                  <a:pos x="csX60" y="csY60"/>
                </a:cxn>
                <a:cxn ang="0">
                  <a:pos x="csX61" y="csY61"/>
                </a:cxn>
                <a:cxn ang="0">
                  <a:pos x="csX62" y="csY62"/>
                </a:cxn>
                <a:cxn ang="0">
                  <a:pos x="csX63" y="csY63"/>
                </a:cxn>
                <a:cxn ang="0">
                  <a:pos x="csX64" y="csY64"/>
                </a:cxn>
                <a:cxn ang="0">
                  <a:pos x="csX65" y="csY65"/>
                </a:cxn>
                <a:cxn ang="0">
                  <a:pos x="csX66" y="csY66"/>
                </a:cxn>
                <a:cxn ang="0">
                  <a:pos x="csX67" y="csY67"/>
                </a:cxn>
                <a:cxn ang="0">
                  <a:pos x="csX68" y="csY68"/>
                </a:cxn>
                <a:cxn ang="0">
                  <a:pos x="csX69" y="csY69"/>
                </a:cxn>
                <a:cxn ang="0">
                  <a:pos x="csX70" y="csY70"/>
                </a:cxn>
                <a:cxn ang="0">
                  <a:pos x="csX71" y="csY71"/>
                </a:cxn>
                <a:cxn ang="0">
                  <a:pos x="csX72" y="csY72"/>
                </a:cxn>
                <a:cxn ang="0">
                  <a:pos x="csX73" y="csY73"/>
                </a:cxn>
                <a:cxn ang="0">
                  <a:pos x="csX74" y="csY74"/>
                </a:cxn>
                <a:cxn ang="0">
                  <a:pos x="csX75" y="csY75"/>
                </a:cxn>
                <a:cxn ang="0">
                  <a:pos x="csX76" y="csY76"/>
                </a:cxn>
                <a:cxn ang="0">
                  <a:pos x="csX77" y="csY77"/>
                </a:cxn>
                <a:cxn ang="0">
                  <a:pos x="csX78" y="csY78"/>
                </a:cxn>
                <a:cxn ang="0">
                  <a:pos x="csX79" y="csY79"/>
                </a:cxn>
                <a:cxn ang="0">
                  <a:pos x="csX80" y="csY80"/>
                </a:cxn>
                <a:cxn ang="0">
                  <a:pos x="csX81" y="csY81"/>
                </a:cxn>
                <a:cxn ang="0">
                  <a:pos x="csX82" y="csY82"/>
                </a:cxn>
                <a:cxn ang="0">
                  <a:pos x="csX83" y="csY83"/>
                </a:cxn>
                <a:cxn ang="0">
                  <a:pos x="csX84" y="csY84"/>
                </a:cxn>
                <a:cxn ang="0">
                  <a:pos x="csX85" y="csY85"/>
                </a:cxn>
                <a:cxn ang="0">
                  <a:pos x="csX86" y="csY86"/>
                </a:cxn>
                <a:cxn ang="0">
                  <a:pos x="csX87" y="csY87"/>
                </a:cxn>
                <a:cxn ang="0">
                  <a:pos x="csX88" y="csY88"/>
                </a:cxn>
                <a:cxn ang="0">
                  <a:pos x="csX89" y="csY89"/>
                </a:cxn>
                <a:cxn ang="0">
                  <a:pos x="csX90" y="csY90"/>
                </a:cxn>
                <a:cxn ang="0">
                  <a:pos x="csX91" y="csY91"/>
                </a:cxn>
                <a:cxn ang="0">
                  <a:pos x="csX92" y="csY92"/>
                </a:cxn>
                <a:cxn ang="0">
                  <a:pos x="csX93" y="csY93"/>
                </a:cxn>
                <a:cxn ang="0">
                  <a:pos x="csX94" y="csY94"/>
                </a:cxn>
                <a:cxn ang="0">
                  <a:pos x="csX95" y="csY95"/>
                </a:cxn>
                <a:cxn ang="0">
                  <a:pos x="csX96" y="csY96"/>
                </a:cxn>
                <a:cxn ang="0">
                  <a:pos x="csX97" y="csY97"/>
                </a:cxn>
                <a:cxn ang="0">
                  <a:pos x="csX98" y="csY98"/>
                </a:cxn>
                <a:cxn ang="0">
                  <a:pos x="csX99" y="csY99"/>
                </a:cxn>
                <a:cxn ang="0">
                  <a:pos x="csX100" y="csY100"/>
                </a:cxn>
              </a:cxnLst>
              <a:rect l="l" t="t" r="r" b="b"/>
              <a:pathLst>
                <a:path w="1321604" h="5014128">
                  <a:moveTo>
                    <a:pt x="969911" y="0"/>
                  </a:moveTo>
                  <a:cubicBezTo>
                    <a:pt x="939766" y="13398"/>
                    <a:pt x="908050" y="23709"/>
                    <a:pt x="879476" y="40194"/>
                  </a:cubicBezTo>
                  <a:cubicBezTo>
                    <a:pt x="793995" y="89510"/>
                    <a:pt x="706876" y="149251"/>
                    <a:pt x="628267" y="211015"/>
                  </a:cubicBezTo>
                  <a:cubicBezTo>
                    <a:pt x="607697" y="227177"/>
                    <a:pt x="587261" y="243580"/>
                    <a:pt x="567977" y="261257"/>
                  </a:cubicBezTo>
                  <a:cubicBezTo>
                    <a:pt x="547026" y="280462"/>
                    <a:pt x="507687" y="321547"/>
                    <a:pt x="507687" y="321547"/>
                  </a:cubicBezTo>
                  <a:cubicBezTo>
                    <a:pt x="521085" y="328246"/>
                    <a:pt x="532948" y="340465"/>
                    <a:pt x="547881" y="341644"/>
                  </a:cubicBezTo>
                  <a:cubicBezTo>
                    <a:pt x="968696" y="374866"/>
                    <a:pt x="775066" y="313536"/>
                    <a:pt x="919670" y="361741"/>
                  </a:cubicBezTo>
                  <a:cubicBezTo>
                    <a:pt x="909622" y="388537"/>
                    <a:pt x="902323" y="416532"/>
                    <a:pt x="889525" y="442128"/>
                  </a:cubicBezTo>
                  <a:cubicBezTo>
                    <a:pt x="868715" y="483748"/>
                    <a:pt x="839996" y="521089"/>
                    <a:pt x="819186" y="562708"/>
                  </a:cubicBezTo>
                  <a:cubicBezTo>
                    <a:pt x="812487" y="576106"/>
                    <a:pt x="806262" y="589751"/>
                    <a:pt x="799089" y="602901"/>
                  </a:cubicBezTo>
                  <a:cubicBezTo>
                    <a:pt x="786158" y="626608"/>
                    <a:pt x="770972" y="649087"/>
                    <a:pt x="758896" y="673240"/>
                  </a:cubicBezTo>
                  <a:cubicBezTo>
                    <a:pt x="754159" y="682714"/>
                    <a:pt x="752567" y="693468"/>
                    <a:pt x="748848" y="703385"/>
                  </a:cubicBezTo>
                  <a:cubicBezTo>
                    <a:pt x="698473" y="837716"/>
                    <a:pt x="752381" y="681561"/>
                    <a:pt x="718703" y="793820"/>
                  </a:cubicBezTo>
                  <a:cubicBezTo>
                    <a:pt x="712616" y="814110"/>
                    <a:pt x="698606" y="854110"/>
                    <a:pt x="698606" y="854110"/>
                  </a:cubicBezTo>
                  <a:cubicBezTo>
                    <a:pt x="708654" y="860809"/>
                    <a:pt x="724266" y="862994"/>
                    <a:pt x="728751" y="874207"/>
                  </a:cubicBezTo>
                  <a:cubicBezTo>
                    <a:pt x="732685" y="884041"/>
                    <a:pt x="725484" y="896215"/>
                    <a:pt x="718703" y="904352"/>
                  </a:cubicBezTo>
                  <a:cubicBezTo>
                    <a:pt x="691411" y="937102"/>
                    <a:pt x="658412" y="964642"/>
                    <a:pt x="628267" y="994787"/>
                  </a:cubicBezTo>
                  <a:cubicBezTo>
                    <a:pt x="608170" y="1014884"/>
                    <a:pt x="585030" y="1032340"/>
                    <a:pt x="567977" y="1055077"/>
                  </a:cubicBezTo>
                  <a:cubicBezTo>
                    <a:pt x="557929" y="1068475"/>
                    <a:pt x="548958" y="1082753"/>
                    <a:pt x="537832" y="1095270"/>
                  </a:cubicBezTo>
                  <a:cubicBezTo>
                    <a:pt x="522097" y="1112972"/>
                    <a:pt x="502589" y="1127182"/>
                    <a:pt x="487591" y="1145512"/>
                  </a:cubicBezTo>
                  <a:cubicBezTo>
                    <a:pt x="472296" y="1164206"/>
                    <a:pt x="447397" y="1205802"/>
                    <a:pt x="447397" y="1205802"/>
                  </a:cubicBezTo>
                  <a:cubicBezTo>
                    <a:pt x="464144" y="1209152"/>
                    <a:pt x="480560" y="1215851"/>
                    <a:pt x="497639" y="1215851"/>
                  </a:cubicBezTo>
                  <a:cubicBezTo>
                    <a:pt x="514648" y="1215851"/>
                    <a:pt x="595402" y="1201458"/>
                    <a:pt x="618219" y="1195754"/>
                  </a:cubicBezTo>
                  <a:cubicBezTo>
                    <a:pt x="641876" y="1189840"/>
                    <a:pt x="664544" y="1179895"/>
                    <a:pt x="688558" y="1175657"/>
                  </a:cubicBezTo>
                  <a:cubicBezTo>
                    <a:pt x="721707" y="1169807"/>
                    <a:pt x="755610" y="1169542"/>
                    <a:pt x="789041" y="1165609"/>
                  </a:cubicBezTo>
                  <a:cubicBezTo>
                    <a:pt x="812563" y="1162842"/>
                    <a:pt x="835934" y="1158910"/>
                    <a:pt x="859380" y="1155561"/>
                  </a:cubicBezTo>
                  <a:cubicBezTo>
                    <a:pt x="876127" y="1162260"/>
                    <a:pt x="906656" y="1157865"/>
                    <a:pt x="909621" y="1175657"/>
                  </a:cubicBezTo>
                  <a:cubicBezTo>
                    <a:pt x="913821" y="1200861"/>
                    <a:pt x="862851" y="1316735"/>
                    <a:pt x="849331" y="1346479"/>
                  </a:cubicBezTo>
                  <a:cubicBezTo>
                    <a:pt x="808586" y="1436118"/>
                    <a:pt x="850870" y="1327557"/>
                    <a:pt x="799089" y="1457011"/>
                  </a:cubicBezTo>
                  <a:cubicBezTo>
                    <a:pt x="795155" y="1466845"/>
                    <a:pt x="791610" y="1476880"/>
                    <a:pt x="789041" y="1487156"/>
                  </a:cubicBezTo>
                  <a:cubicBezTo>
                    <a:pt x="782022" y="1515235"/>
                    <a:pt x="773422" y="1570823"/>
                    <a:pt x="768944" y="1597688"/>
                  </a:cubicBezTo>
                  <a:cubicBezTo>
                    <a:pt x="785691" y="1611086"/>
                    <a:pt x="798250" y="1633229"/>
                    <a:pt x="819186" y="1637881"/>
                  </a:cubicBezTo>
                  <a:cubicBezTo>
                    <a:pt x="891416" y="1653932"/>
                    <a:pt x="1002182" y="1594530"/>
                    <a:pt x="1040250" y="1657978"/>
                  </a:cubicBezTo>
                  <a:cubicBezTo>
                    <a:pt x="1071932" y="1710782"/>
                    <a:pt x="953164" y="1745064"/>
                    <a:pt x="909621" y="1788607"/>
                  </a:cubicBezTo>
                  <a:lnTo>
                    <a:pt x="819186" y="1879042"/>
                  </a:lnTo>
                  <a:cubicBezTo>
                    <a:pt x="785692" y="1912536"/>
                    <a:pt x="751371" y="1945224"/>
                    <a:pt x="718703" y="1979525"/>
                  </a:cubicBezTo>
                  <a:cubicBezTo>
                    <a:pt x="492255" y="2217295"/>
                    <a:pt x="696510" y="2011766"/>
                    <a:pt x="578026" y="2130251"/>
                  </a:cubicBezTo>
                  <a:lnTo>
                    <a:pt x="547881" y="2160396"/>
                  </a:lnTo>
                  <a:cubicBezTo>
                    <a:pt x="531134" y="2177143"/>
                    <a:pt x="511849" y="2191690"/>
                    <a:pt x="497639" y="2210637"/>
                  </a:cubicBezTo>
                  <a:cubicBezTo>
                    <a:pt x="487591" y="2224035"/>
                    <a:pt x="478393" y="2238115"/>
                    <a:pt x="467494" y="2250831"/>
                  </a:cubicBezTo>
                  <a:cubicBezTo>
                    <a:pt x="458246" y="2261620"/>
                    <a:pt x="423139" y="2280976"/>
                    <a:pt x="437349" y="2280976"/>
                  </a:cubicBezTo>
                  <a:cubicBezTo>
                    <a:pt x="456880" y="2280976"/>
                    <a:pt x="471341" y="2261665"/>
                    <a:pt x="487591" y="2250831"/>
                  </a:cubicBezTo>
                  <a:cubicBezTo>
                    <a:pt x="593199" y="2180426"/>
                    <a:pt x="455522" y="2268843"/>
                    <a:pt x="567977" y="2170444"/>
                  </a:cubicBezTo>
                  <a:cubicBezTo>
                    <a:pt x="579250" y="2160580"/>
                    <a:pt x="594773" y="2157046"/>
                    <a:pt x="608171" y="2150347"/>
                  </a:cubicBezTo>
                  <a:cubicBezTo>
                    <a:pt x="604821" y="2163745"/>
                    <a:pt x="605042" y="2178589"/>
                    <a:pt x="598122" y="2190541"/>
                  </a:cubicBezTo>
                  <a:cubicBezTo>
                    <a:pt x="524645" y="2317456"/>
                    <a:pt x="509831" y="2327332"/>
                    <a:pt x="427300" y="2421653"/>
                  </a:cubicBezTo>
                  <a:cubicBezTo>
                    <a:pt x="420601" y="2438400"/>
                    <a:pt x="415270" y="2455762"/>
                    <a:pt x="407204" y="2471895"/>
                  </a:cubicBezTo>
                  <a:cubicBezTo>
                    <a:pt x="401803" y="2482697"/>
                    <a:pt x="393508" y="2491799"/>
                    <a:pt x="387107" y="2502040"/>
                  </a:cubicBezTo>
                  <a:cubicBezTo>
                    <a:pt x="376756" y="2518602"/>
                    <a:pt x="365696" y="2534813"/>
                    <a:pt x="356962" y="2552281"/>
                  </a:cubicBezTo>
                  <a:cubicBezTo>
                    <a:pt x="346664" y="2572877"/>
                    <a:pt x="340686" y="2613563"/>
                    <a:pt x="336865" y="2632668"/>
                  </a:cubicBezTo>
                  <a:cubicBezTo>
                    <a:pt x="346913" y="2642716"/>
                    <a:pt x="352800" y="2662813"/>
                    <a:pt x="367010" y="2662813"/>
                  </a:cubicBezTo>
                  <a:cubicBezTo>
                    <a:pt x="458002" y="2662813"/>
                    <a:pt x="548415" y="2646715"/>
                    <a:pt x="638316" y="2632668"/>
                  </a:cubicBezTo>
                  <a:cubicBezTo>
                    <a:pt x="656137" y="2629884"/>
                    <a:pt x="670983" y="2616628"/>
                    <a:pt x="688558" y="2612572"/>
                  </a:cubicBezTo>
                  <a:cubicBezTo>
                    <a:pt x="714870" y="2606500"/>
                    <a:pt x="742149" y="2605873"/>
                    <a:pt x="768944" y="2602523"/>
                  </a:cubicBezTo>
                  <a:cubicBezTo>
                    <a:pt x="840691" y="2578607"/>
                    <a:pt x="817483" y="2564800"/>
                    <a:pt x="849331" y="2612572"/>
                  </a:cubicBezTo>
                  <a:cubicBezTo>
                    <a:pt x="730634" y="2830181"/>
                    <a:pt x="854631" y="2612145"/>
                    <a:pt x="698606" y="2853732"/>
                  </a:cubicBezTo>
                  <a:cubicBezTo>
                    <a:pt x="623484" y="2970049"/>
                    <a:pt x="549996" y="3087427"/>
                    <a:pt x="477542" y="3205424"/>
                  </a:cubicBezTo>
                  <a:cubicBezTo>
                    <a:pt x="432755" y="3278363"/>
                    <a:pt x="395043" y="3355710"/>
                    <a:pt x="346914" y="3426488"/>
                  </a:cubicBezTo>
                  <a:cubicBezTo>
                    <a:pt x="289973" y="3510224"/>
                    <a:pt x="215981" y="3584623"/>
                    <a:pt x="176092" y="3677697"/>
                  </a:cubicBezTo>
                  <a:cubicBezTo>
                    <a:pt x="117720" y="3813899"/>
                    <a:pt x="175453" y="3694492"/>
                    <a:pt x="115802" y="3788229"/>
                  </a:cubicBezTo>
                  <a:cubicBezTo>
                    <a:pt x="101304" y="3811011"/>
                    <a:pt x="91491" y="3836728"/>
                    <a:pt x="75608" y="3858567"/>
                  </a:cubicBezTo>
                  <a:cubicBezTo>
                    <a:pt x="-119338" y="4126618"/>
                    <a:pt x="139119" y="3743208"/>
                    <a:pt x="15318" y="3928906"/>
                  </a:cubicBezTo>
                  <a:cubicBezTo>
                    <a:pt x="11969" y="3938954"/>
                    <a:pt x="2972" y="3948711"/>
                    <a:pt x="5270" y="3959051"/>
                  </a:cubicBezTo>
                  <a:cubicBezTo>
                    <a:pt x="33250" y="4084959"/>
                    <a:pt x="103997" y="4005146"/>
                    <a:pt x="216285" y="3949002"/>
                  </a:cubicBezTo>
                  <a:cubicBezTo>
                    <a:pt x="286159" y="3914065"/>
                    <a:pt x="347378" y="3863359"/>
                    <a:pt x="417252" y="3828422"/>
                  </a:cubicBezTo>
                  <a:cubicBezTo>
                    <a:pt x="437349" y="3818374"/>
                    <a:pt x="457817" y="3809036"/>
                    <a:pt x="477542" y="3798277"/>
                  </a:cubicBezTo>
                  <a:cubicBezTo>
                    <a:pt x="549924" y="3758796"/>
                    <a:pt x="515760" y="3767544"/>
                    <a:pt x="608171" y="3727939"/>
                  </a:cubicBezTo>
                  <a:cubicBezTo>
                    <a:pt x="627642" y="3719594"/>
                    <a:pt x="648792" y="3715710"/>
                    <a:pt x="668461" y="3707842"/>
                  </a:cubicBezTo>
                  <a:cubicBezTo>
                    <a:pt x="751663" y="3674560"/>
                    <a:pt x="662344" y="3697007"/>
                    <a:pt x="758896" y="3677697"/>
                  </a:cubicBezTo>
                  <a:cubicBezTo>
                    <a:pt x="755547" y="3714541"/>
                    <a:pt x="758263" y="3752451"/>
                    <a:pt x="748848" y="3788229"/>
                  </a:cubicBezTo>
                  <a:cubicBezTo>
                    <a:pt x="741224" y="3817201"/>
                    <a:pt x="720821" y="3841239"/>
                    <a:pt x="708654" y="3868615"/>
                  </a:cubicBezTo>
                  <a:cubicBezTo>
                    <a:pt x="694003" y="3901581"/>
                    <a:pt x="683904" y="3936497"/>
                    <a:pt x="668461" y="3969099"/>
                  </a:cubicBezTo>
                  <a:cubicBezTo>
                    <a:pt x="653699" y="4000264"/>
                    <a:pt x="632802" y="4028285"/>
                    <a:pt x="618219" y="4059534"/>
                  </a:cubicBezTo>
                  <a:cubicBezTo>
                    <a:pt x="609261" y="4078730"/>
                    <a:pt x="605989" y="4100155"/>
                    <a:pt x="598122" y="4119824"/>
                  </a:cubicBezTo>
                  <a:cubicBezTo>
                    <a:pt x="585871" y="4150453"/>
                    <a:pt x="572682" y="4180753"/>
                    <a:pt x="557929" y="4210259"/>
                  </a:cubicBezTo>
                  <a:cubicBezTo>
                    <a:pt x="552528" y="4221061"/>
                    <a:pt x="543233" y="4229602"/>
                    <a:pt x="537832" y="4240404"/>
                  </a:cubicBezTo>
                  <a:cubicBezTo>
                    <a:pt x="488669" y="4338732"/>
                    <a:pt x="544200" y="4250950"/>
                    <a:pt x="497639" y="4320791"/>
                  </a:cubicBezTo>
                  <a:cubicBezTo>
                    <a:pt x="490940" y="4340888"/>
                    <a:pt x="490775" y="4364539"/>
                    <a:pt x="477542" y="4381081"/>
                  </a:cubicBezTo>
                  <a:cubicBezTo>
                    <a:pt x="446043" y="4420455"/>
                    <a:pt x="440102" y="4424908"/>
                    <a:pt x="417252" y="4461468"/>
                  </a:cubicBezTo>
                  <a:cubicBezTo>
                    <a:pt x="406901" y="4478030"/>
                    <a:pt x="396592" y="4494637"/>
                    <a:pt x="387107" y="4511710"/>
                  </a:cubicBezTo>
                  <a:cubicBezTo>
                    <a:pt x="379832" y="4524804"/>
                    <a:pt x="353612" y="4545204"/>
                    <a:pt x="367010" y="4551903"/>
                  </a:cubicBezTo>
                  <a:cubicBezTo>
                    <a:pt x="385957" y="4561377"/>
                    <a:pt x="407829" y="4540152"/>
                    <a:pt x="427300" y="4531807"/>
                  </a:cubicBezTo>
                  <a:cubicBezTo>
                    <a:pt x="454836" y="4520006"/>
                    <a:pt x="482760" y="4508231"/>
                    <a:pt x="507687" y="4491613"/>
                  </a:cubicBezTo>
                  <a:cubicBezTo>
                    <a:pt x="523452" y="4481103"/>
                    <a:pt x="531896" y="4461592"/>
                    <a:pt x="547881" y="4451420"/>
                  </a:cubicBezTo>
                  <a:cubicBezTo>
                    <a:pt x="569402" y="4437725"/>
                    <a:pt x="594997" y="4431831"/>
                    <a:pt x="618219" y="4421275"/>
                  </a:cubicBezTo>
                  <a:cubicBezTo>
                    <a:pt x="666362" y="4399392"/>
                    <a:pt x="654360" y="4399179"/>
                    <a:pt x="708654" y="4381081"/>
                  </a:cubicBezTo>
                  <a:cubicBezTo>
                    <a:pt x="721756" y="4376714"/>
                    <a:pt x="735450" y="4374382"/>
                    <a:pt x="748848" y="4371033"/>
                  </a:cubicBezTo>
                  <a:cubicBezTo>
                    <a:pt x="758896" y="4364334"/>
                    <a:pt x="767038" y="4352644"/>
                    <a:pt x="778993" y="4350936"/>
                  </a:cubicBezTo>
                  <a:cubicBezTo>
                    <a:pt x="859412" y="4339448"/>
                    <a:pt x="806322" y="4428967"/>
                    <a:pt x="829234" y="4471517"/>
                  </a:cubicBezTo>
                  <a:cubicBezTo>
                    <a:pt x="839277" y="4490169"/>
                    <a:pt x="869428" y="4484914"/>
                    <a:pt x="889525" y="4491613"/>
                  </a:cubicBezTo>
                  <a:lnTo>
                    <a:pt x="919670" y="4501662"/>
                  </a:lnTo>
                  <a:cubicBezTo>
                    <a:pt x="916320" y="4555253"/>
                    <a:pt x="915242" y="4609034"/>
                    <a:pt x="909621" y="4662435"/>
                  </a:cubicBezTo>
                  <a:cubicBezTo>
                    <a:pt x="908512" y="4672969"/>
                    <a:pt x="902483" y="4682396"/>
                    <a:pt x="899573" y="4692580"/>
                  </a:cubicBezTo>
                  <a:cubicBezTo>
                    <a:pt x="895779" y="4705859"/>
                    <a:pt x="892874" y="4719376"/>
                    <a:pt x="889525" y="4732774"/>
                  </a:cubicBezTo>
                  <a:cubicBezTo>
                    <a:pt x="902923" y="4739473"/>
                    <a:pt x="915508" y="4748133"/>
                    <a:pt x="929718" y="4752870"/>
                  </a:cubicBezTo>
                  <a:cubicBezTo>
                    <a:pt x="945921" y="4758271"/>
                    <a:pt x="965477" y="4753867"/>
                    <a:pt x="979960" y="4762919"/>
                  </a:cubicBezTo>
                  <a:cubicBezTo>
                    <a:pt x="994162" y="4771795"/>
                    <a:pt x="1000057" y="4789714"/>
                    <a:pt x="1010105" y="4803112"/>
                  </a:cubicBezTo>
                  <a:cubicBezTo>
                    <a:pt x="1013454" y="4860053"/>
                    <a:pt x="999480" y="4920773"/>
                    <a:pt x="1020153" y="4973934"/>
                  </a:cubicBezTo>
                  <a:cubicBezTo>
                    <a:pt x="1027537" y="4992923"/>
                    <a:pt x="1061115" y="4977540"/>
                    <a:pt x="1080443" y="4983983"/>
                  </a:cubicBezTo>
                  <a:cubicBezTo>
                    <a:pt x="1091900" y="4987802"/>
                    <a:pt x="1098605" y="5002581"/>
                    <a:pt x="1110588" y="5004079"/>
                  </a:cubicBezTo>
                  <a:cubicBezTo>
                    <a:pt x="1180463" y="5012813"/>
                    <a:pt x="1321604" y="5014128"/>
                    <a:pt x="1321604" y="5014128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21EBF00-75E4-0EA1-4CBC-E07B2272426C}"/>
                </a:ext>
              </a:extLst>
            </p:cNvPr>
            <p:cNvSpPr txBox="1"/>
            <p:nvPr/>
          </p:nvSpPr>
          <p:spPr>
            <a:xfrm rot="16200000">
              <a:off x="9738658" y="2384724"/>
              <a:ext cx="45587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SUN (</a:t>
              </a:r>
              <a:r>
                <a:rPr lang="en-US" sz="1600" i="1" dirty="0"/>
                <a:t>maybe</a:t>
              </a:r>
              <a:r>
                <a:rPr lang="en-US" sz="1600" dirty="0"/>
                <a:t> in celestial sphere)**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24CA905-BC84-AF0C-7EA3-2FE277BE467E}"/>
              </a:ext>
            </a:extLst>
          </p:cNvPr>
          <p:cNvSpPr txBox="1"/>
          <p:nvPr/>
        </p:nvSpPr>
        <p:spPr>
          <a:xfrm>
            <a:off x="10479799" y="2928964"/>
            <a:ext cx="708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“Real”</a:t>
            </a:r>
          </a:p>
          <a:p>
            <a:pPr algn="ctr"/>
            <a:r>
              <a:rPr lang="en-US" sz="1600" dirty="0"/>
              <a:t>South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551DF4-C489-29F4-AFD9-3D28CD87C1EA}"/>
              </a:ext>
            </a:extLst>
          </p:cNvPr>
          <p:cNvSpPr txBox="1"/>
          <p:nvPr/>
        </p:nvSpPr>
        <p:spPr>
          <a:xfrm>
            <a:off x="9730764" y="1417250"/>
            <a:ext cx="1627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Sun</a:t>
            </a:r>
          </a:p>
          <a:p>
            <a:pPr algn="ctr"/>
            <a:r>
              <a:rPr lang="en-US" sz="1600" dirty="0"/>
              <a:t>(South, </a:t>
            </a:r>
            <a:r>
              <a:rPr lang="en-US" sz="1600" i="1" dirty="0"/>
              <a:t>usually</a:t>
            </a:r>
            <a:r>
              <a:rPr lang="en-US" sz="1600" dirty="0"/>
              <a:t>)</a:t>
            </a:r>
          </a:p>
          <a:p>
            <a:pPr algn="ctr"/>
            <a:r>
              <a:rPr lang="en-US" sz="1600" dirty="0"/>
              <a:t>(Highest at noon)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8D9F40-973A-9AA2-8340-F09024223004}"/>
              </a:ext>
            </a:extLst>
          </p:cNvPr>
          <p:cNvSpPr txBox="1"/>
          <p:nvPr/>
        </p:nvSpPr>
        <p:spPr>
          <a:xfrm>
            <a:off x="4525591" y="4487346"/>
            <a:ext cx="19922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Sun (tonight)</a:t>
            </a:r>
          </a:p>
          <a:p>
            <a:pPr algn="ctr"/>
            <a:r>
              <a:rPr lang="en-US" sz="1600" dirty="0"/>
              <a:t>(</a:t>
            </a:r>
            <a:r>
              <a:rPr lang="en-US" sz="1600" i="1" dirty="0"/>
              <a:t>maybe</a:t>
            </a:r>
            <a:r>
              <a:rPr lang="en-US" sz="1600" dirty="0"/>
              <a:t> in the sky???)</a:t>
            </a:r>
          </a:p>
        </p:txBody>
      </p:sp>
      <p:sp>
        <p:nvSpPr>
          <p:cNvPr id="37" name="5-Point Star 36">
            <a:extLst>
              <a:ext uri="{FF2B5EF4-FFF2-40B4-BE49-F238E27FC236}">
                <a16:creationId xmlns:a16="http://schemas.microsoft.com/office/drawing/2014/main" id="{A1535698-C966-1DF1-7C91-77D11076B715}"/>
              </a:ext>
            </a:extLst>
          </p:cNvPr>
          <p:cNvSpPr/>
          <p:nvPr/>
        </p:nvSpPr>
        <p:spPr>
          <a:xfrm>
            <a:off x="5879439" y="3989545"/>
            <a:ext cx="464737" cy="464737"/>
          </a:xfrm>
          <a:prstGeom prst="star5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B751591-745A-6567-685A-2253CD29D15A}"/>
              </a:ext>
            </a:extLst>
          </p:cNvPr>
          <p:cNvGrpSpPr/>
          <p:nvPr/>
        </p:nvGrpSpPr>
        <p:grpSpPr>
          <a:xfrm>
            <a:off x="4956230" y="48248"/>
            <a:ext cx="4889963" cy="6294562"/>
            <a:chOff x="4956230" y="48248"/>
            <a:chExt cx="4889963" cy="6294562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C7A5C8D-2A25-72B5-038B-0D58FA0A1FA4}"/>
                </a:ext>
              </a:extLst>
            </p:cNvPr>
            <p:cNvCxnSpPr/>
            <p:nvPr/>
          </p:nvCxnSpPr>
          <p:spPr>
            <a:xfrm flipV="1">
              <a:off x="8073849" y="150725"/>
              <a:ext cx="0" cy="5717512"/>
            </a:xfrm>
            <a:prstGeom prst="straightConnector1">
              <a:avLst/>
            </a:prstGeom>
            <a:ln w="317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233BE34-484C-79B3-83F1-E9E2098C22DF}"/>
                </a:ext>
              </a:extLst>
            </p:cNvPr>
            <p:cNvSpPr txBox="1"/>
            <p:nvPr/>
          </p:nvSpPr>
          <p:spPr>
            <a:xfrm>
              <a:off x="8052451" y="48248"/>
              <a:ext cx="17937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Up/Zenith/Sky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2354578-6706-11AE-589A-2CB834FD98F1}"/>
                </a:ext>
              </a:extLst>
            </p:cNvPr>
            <p:cNvSpPr txBox="1"/>
            <p:nvPr/>
          </p:nvSpPr>
          <p:spPr>
            <a:xfrm>
              <a:off x="4956230" y="5696479"/>
              <a:ext cx="42493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Nadir/down/</a:t>
              </a:r>
            </a:p>
            <a:p>
              <a:pPr algn="ctr"/>
              <a:r>
                <a:rPr lang="en-US" i="1" dirty="0"/>
                <a:t>not sky</a:t>
              </a:r>
              <a:r>
                <a:rPr lang="en-US" dirty="0"/>
                <a:t>*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73FD2167-2C53-49D8-074B-421EB8642B3E}"/>
              </a:ext>
            </a:extLst>
          </p:cNvPr>
          <p:cNvSpPr txBox="1"/>
          <p:nvPr/>
        </p:nvSpPr>
        <p:spPr>
          <a:xfrm>
            <a:off x="3216729" y="6291807"/>
            <a:ext cx="8872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* Unless you dig through the ground to China; then it points to the  sky again</a:t>
            </a:r>
          </a:p>
        </p:txBody>
      </p: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630D5780-E48E-9063-0823-BFF5FA131662}"/>
              </a:ext>
            </a:extLst>
          </p:cNvPr>
          <p:cNvGrpSpPr/>
          <p:nvPr/>
        </p:nvGrpSpPr>
        <p:grpSpPr>
          <a:xfrm>
            <a:off x="6162634" y="2273781"/>
            <a:ext cx="5709502" cy="1877195"/>
            <a:chOff x="6162634" y="2273781"/>
            <a:chExt cx="5709502" cy="18771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053E2B5-6E35-6AF1-88BA-7F1F97BC137C}"/>
                </a:ext>
              </a:extLst>
            </p:cNvPr>
            <p:cNvSpPr txBox="1"/>
            <p:nvPr/>
          </p:nvSpPr>
          <p:spPr>
            <a:xfrm>
              <a:off x="9940517" y="2273781"/>
              <a:ext cx="19316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Sun (another month)</a:t>
              </a:r>
            </a:p>
          </p:txBody>
        </p:sp>
        <p:sp>
          <p:nvSpPr>
            <p:cNvPr id="34" name="5-Point Star 33">
              <a:extLst>
                <a:ext uri="{FF2B5EF4-FFF2-40B4-BE49-F238E27FC236}">
                  <a16:creationId xmlns:a16="http://schemas.microsoft.com/office/drawing/2014/main" id="{A8DE13E0-3CD8-88F8-D1F5-D981A029F219}"/>
                </a:ext>
              </a:extLst>
            </p:cNvPr>
            <p:cNvSpPr/>
            <p:nvPr/>
          </p:nvSpPr>
          <p:spPr>
            <a:xfrm>
              <a:off x="10142630" y="2528658"/>
              <a:ext cx="464737" cy="464737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B506A18-F943-EC7E-1F69-29513D271436}"/>
                </a:ext>
              </a:extLst>
            </p:cNvPr>
            <p:cNvSpPr/>
            <p:nvPr/>
          </p:nvSpPr>
          <p:spPr>
            <a:xfrm rot="19800000">
              <a:off x="6162634" y="3600095"/>
              <a:ext cx="4512490" cy="55088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noFill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DB61035-B481-D428-F371-3E9CDEC990AA}"/>
                </a:ext>
              </a:extLst>
            </p:cNvPr>
            <p:cNvSpPr txBox="1"/>
            <p:nvPr/>
          </p:nvSpPr>
          <p:spPr>
            <a:xfrm rot="19800000">
              <a:off x="7864628" y="3734052"/>
              <a:ext cx="2516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 (not-great) circle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8299E8A-2847-2CC7-EC67-D32890F4C878}"/>
              </a:ext>
            </a:extLst>
          </p:cNvPr>
          <p:cNvSpPr txBox="1"/>
          <p:nvPr/>
        </p:nvSpPr>
        <p:spPr>
          <a:xfrm>
            <a:off x="1694930" y="6533758"/>
            <a:ext cx="9363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** (Possibly just the instructor’s messy drawings??)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D36662A-2B75-266F-0CED-79EDCDAC71DD}"/>
              </a:ext>
            </a:extLst>
          </p:cNvPr>
          <p:cNvSpPr txBox="1"/>
          <p:nvPr/>
        </p:nvSpPr>
        <p:spPr>
          <a:xfrm>
            <a:off x="8953249" y="601310"/>
            <a:ext cx="21729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Sun</a:t>
            </a:r>
          </a:p>
          <a:p>
            <a:pPr algn="ctr"/>
            <a:r>
              <a:rPr lang="en-US" sz="1600" dirty="0"/>
              <a:t>(Highest at </a:t>
            </a:r>
            <a:r>
              <a:rPr lang="en-US" sz="1600" strike="sngStrike" dirty="0"/>
              <a:t>noon</a:t>
            </a:r>
            <a:r>
              <a:rPr lang="en-US" sz="1600" dirty="0"/>
              <a:t> JUNE!)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4E085E9-2045-51B9-24E3-16F2B980F188}"/>
              </a:ext>
            </a:extLst>
          </p:cNvPr>
          <p:cNvGrpSpPr/>
          <p:nvPr/>
        </p:nvGrpSpPr>
        <p:grpSpPr>
          <a:xfrm>
            <a:off x="5427157" y="1193455"/>
            <a:ext cx="4512490" cy="1685800"/>
            <a:chOff x="5427157" y="1193455"/>
            <a:chExt cx="4512490" cy="16858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5B482E3-92D8-A2C5-BE03-E42B15BCD06E}"/>
                </a:ext>
              </a:extLst>
            </p:cNvPr>
            <p:cNvSpPr/>
            <p:nvPr/>
          </p:nvSpPr>
          <p:spPr>
            <a:xfrm rot="19800000">
              <a:off x="5427157" y="2328374"/>
              <a:ext cx="4512490" cy="55088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noFill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B958EC3-7E3E-663B-B0B9-9581E6567DEA}"/>
                </a:ext>
              </a:extLst>
            </p:cNvPr>
            <p:cNvSpPr txBox="1"/>
            <p:nvPr/>
          </p:nvSpPr>
          <p:spPr>
            <a:xfrm rot="19800000">
              <a:off x="5529575" y="2460326"/>
              <a:ext cx="2516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Another ecliptic</a:t>
              </a:r>
            </a:p>
          </p:txBody>
        </p:sp>
        <p:sp>
          <p:nvSpPr>
            <p:cNvPr id="49" name="5-Point Star 48">
              <a:extLst>
                <a:ext uri="{FF2B5EF4-FFF2-40B4-BE49-F238E27FC236}">
                  <a16:creationId xmlns:a16="http://schemas.microsoft.com/office/drawing/2014/main" id="{E95DC19D-D89C-7F50-9646-B4C3064AA629}"/>
                </a:ext>
              </a:extLst>
            </p:cNvPr>
            <p:cNvSpPr/>
            <p:nvPr/>
          </p:nvSpPr>
          <p:spPr>
            <a:xfrm>
              <a:off x="9366177" y="1193455"/>
              <a:ext cx="464737" cy="464737"/>
            </a:xfrm>
            <a:prstGeom prst="star5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1C8E8D2-45C2-E10D-79AF-E10C483E96CD}"/>
              </a:ext>
            </a:extLst>
          </p:cNvPr>
          <p:cNvGrpSpPr/>
          <p:nvPr/>
        </p:nvGrpSpPr>
        <p:grpSpPr>
          <a:xfrm>
            <a:off x="5677319" y="854926"/>
            <a:ext cx="4752871" cy="4752871"/>
            <a:chOff x="5677319" y="854926"/>
            <a:chExt cx="4752871" cy="475287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2954741-3E34-C48C-67FE-57F1382F7A89}"/>
                </a:ext>
              </a:extLst>
            </p:cNvPr>
            <p:cNvSpPr/>
            <p:nvPr/>
          </p:nvSpPr>
          <p:spPr>
            <a:xfrm>
              <a:off x="5677319" y="854926"/>
              <a:ext cx="4752871" cy="475287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noFill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03F5F3D-8E0F-4E51-3537-24B2E2AD9986}"/>
                </a:ext>
              </a:extLst>
            </p:cNvPr>
            <p:cNvSpPr txBox="1"/>
            <p:nvPr/>
          </p:nvSpPr>
          <p:spPr>
            <a:xfrm rot="17592805">
              <a:off x="4994286" y="2060995"/>
              <a:ext cx="2176270" cy="63798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>
                  <a:gd name="adj" fmla="val 10865988"/>
                </a:avLst>
              </a:prstTxWarp>
              <a:spAutoFit/>
            </a:bodyPr>
            <a:lstStyle/>
            <a:p>
              <a:pPr algn="ctr"/>
              <a:r>
                <a:rPr lang="en-US" dirty="0"/>
                <a:t>Celestial Sphere </a:t>
              </a:r>
              <a:r>
                <a:rPr lang="en-US" dirty="0">
                  <a:sym typeface="Wingdings" pitchFamily="2" charset="2"/>
                </a:rPr>
                <a:t></a:t>
              </a:r>
              <a:endParaRPr lang="en-US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16715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8"/>
    </mc:Choice>
    <mc:Fallback>
      <p:transition spd="slow" advTm="1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1500000">
                                      <p:cBhvr>
                                        <p:cTn id="10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21" grpId="0"/>
      <p:bldP spid="30" grpId="0"/>
      <p:bldP spid="32" grpId="0"/>
      <p:bldP spid="36" grpId="0"/>
      <p:bldP spid="37" grpId="0" animBg="1"/>
      <p:bldP spid="47" grpId="0"/>
      <p:bldP spid="4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00B71-BCC9-AD5A-DC89-D0FECFD95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5345140-B51E-E767-5C33-4E2FB7855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482DA2B2-EAA3-DB4A-CBC8-787BBD32C0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CFB9BCB-0027-4806-821F-73817E940C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BD3A30AB-6B53-7211-8A3E-F6F5861CA3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2059A7-DDCE-4AE1-240F-6455CC93BC98}"/>
              </a:ext>
            </a:extLst>
          </p:cNvPr>
          <p:cNvSpPr txBox="1"/>
          <p:nvPr/>
        </p:nvSpPr>
        <p:spPr>
          <a:xfrm>
            <a:off x="610688" y="677149"/>
            <a:ext cx="10174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Cutting machine stencil included for fast assembly / bulk cutting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E4D99B-A64A-64B5-75E1-C3A262893010}"/>
              </a:ext>
            </a:extLst>
          </p:cNvPr>
          <p:cNvSpPr txBox="1"/>
          <p:nvPr/>
        </p:nvSpPr>
        <p:spPr>
          <a:xfrm>
            <a:off x="9290550" y="2227988"/>
            <a:ext cx="22077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tantia" panose="02030602050306030303" pitchFamily="18" charset="0"/>
              </a:rPr>
              <a:t>Requires some setup time at first, but saves lots of time in class!</a:t>
            </a:r>
          </a:p>
          <a:p>
            <a:endParaRPr lang="en-US" sz="2000" dirty="0">
              <a:latin typeface="Constantia" panose="02030602050306030303" pitchFamily="18" charset="0"/>
            </a:endParaRPr>
          </a:p>
          <a:p>
            <a:r>
              <a:rPr lang="en-US" sz="2000" dirty="0">
                <a:latin typeface="Constantia" panose="02030602050306030303" pitchFamily="18" charset="0"/>
              </a:rPr>
              <a:t>Excellent for large groups.</a:t>
            </a:r>
          </a:p>
        </p:txBody>
      </p:sp>
    </p:spTree>
    <p:extLst>
      <p:ext uri="{BB962C8B-B14F-4D97-AF65-F5344CB8AC3E}">
        <p14:creationId xmlns:p14="http://schemas.microsoft.com/office/powerpoint/2010/main" val="2299446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D8DE67C-7A57-7E87-3BC8-4778D0A08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94A0300-38D6-AE1A-9B6E-1AD74B76C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383CCF03-3E67-9324-9157-DF3E6CBBC3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7BDC965-FE23-884C-1654-355ACCB9B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EE8C148C-F835-D02D-148B-A2D7FCCE851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D477C6-4F41-8448-CD9A-282AB4936E43}"/>
              </a:ext>
            </a:extLst>
          </p:cNvPr>
          <p:cNvSpPr txBox="1"/>
          <p:nvPr/>
        </p:nvSpPr>
        <p:spPr>
          <a:xfrm>
            <a:off x="610688" y="677149"/>
            <a:ext cx="10999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Ties</a:t>
            </a:r>
            <a:r>
              <a:rPr lang="en-US" sz="2800" dirty="0">
                <a:latin typeface="Constantia" panose="02030602050306030303" pitchFamily="18" charset="0"/>
              </a:rPr>
              <a:t> hold pieces in place after cutting for straightforward distribution. 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2440B14-FF8F-845D-D559-EEFC4B42A26A}"/>
              </a:ext>
            </a:extLst>
          </p:cNvPr>
          <p:cNvSpPr/>
          <p:nvPr/>
        </p:nvSpPr>
        <p:spPr>
          <a:xfrm>
            <a:off x="7108766" y="2018438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FC8E19D-A5B3-BCA1-9C3E-3C887B14B959}"/>
              </a:ext>
            </a:extLst>
          </p:cNvPr>
          <p:cNvSpPr/>
          <p:nvPr/>
        </p:nvSpPr>
        <p:spPr>
          <a:xfrm>
            <a:off x="7108766" y="227865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B02237-13B2-7455-A29F-867589EBC81D}"/>
              </a:ext>
            </a:extLst>
          </p:cNvPr>
          <p:cNvSpPr/>
          <p:nvPr/>
        </p:nvSpPr>
        <p:spPr>
          <a:xfrm>
            <a:off x="6356291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71F2E8-13D7-2E06-7015-3089B2A82229}"/>
              </a:ext>
            </a:extLst>
          </p:cNvPr>
          <p:cNvSpPr/>
          <p:nvPr/>
        </p:nvSpPr>
        <p:spPr>
          <a:xfrm>
            <a:off x="6096000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ED6359-A5D8-2958-3120-580A6385C302}"/>
              </a:ext>
            </a:extLst>
          </p:cNvPr>
          <p:cNvSpPr/>
          <p:nvPr/>
        </p:nvSpPr>
        <p:spPr>
          <a:xfrm>
            <a:off x="6686550" y="284063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99E234B-09D7-EB6E-6074-8E9D79457310}"/>
              </a:ext>
            </a:extLst>
          </p:cNvPr>
          <p:cNvSpPr/>
          <p:nvPr/>
        </p:nvSpPr>
        <p:spPr>
          <a:xfrm>
            <a:off x="7531100" y="282793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894613-B6AF-1DB1-4593-8499D54E263F}"/>
              </a:ext>
            </a:extLst>
          </p:cNvPr>
          <p:cNvSpPr/>
          <p:nvPr/>
        </p:nvSpPr>
        <p:spPr>
          <a:xfrm>
            <a:off x="7870825" y="303430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9C64355-245A-BBFE-E204-BBA3B5D9EF0B}"/>
              </a:ext>
            </a:extLst>
          </p:cNvPr>
          <p:cNvSpPr/>
          <p:nvPr/>
        </p:nvSpPr>
        <p:spPr>
          <a:xfrm>
            <a:off x="8131175" y="304065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A5641B1-0733-03E1-9F6D-172149A4BBA1}"/>
              </a:ext>
            </a:extLst>
          </p:cNvPr>
          <p:cNvSpPr/>
          <p:nvPr/>
        </p:nvSpPr>
        <p:spPr>
          <a:xfrm>
            <a:off x="8334286" y="297514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C54B97-6474-4B8A-AB94-FCE1BDDF1AB5}"/>
              </a:ext>
            </a:extLst>
          </p:cNvPr>
          <p:cNvSpPr/>
          <p:nvPr/>
        </p:nvSpPr>
        <p:spPr>
          <a:xfrm>
            <a:off x="8334286" y="326089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CE4EAD-A67C-67A4-E6A9-30A152D6B551}"/>
              </a:ext>
            </a:extLst>
          </p:cNvPr>
          <p:cNvSpPr/>
          <p:nvPr/>
        </p:nvSpPr>
        <p:spPr>
          <a:xfrm>
            <a:off x="8931186" y="326089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F3DF7AA-92A3-C1A3-C0EA-F354DB138E74}"/>
              </a:ext>
            </a:extLst>
          </p:cNvPr>
          <p:cNvSpPr/>
          <p:nvPr/>
        </p:nvSpPr>
        <p:spPr>
          <a:xfrm>
            <a:off x="8931186" y="297514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65D3548-0B9E-A1A0-565A-E68A6220A7F0}"/>
              </a:ext>
            </a:extLst>
          </p:cNvPr>
          <p:cNvSpPr/>
          <p:nvPr/>
        </p:nvSpPr>
        <p:spPr>
          <a:xfrm>
            <a:off x="8988365" y="403831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D2B6F22-F6C9-618E-690E-86D14829E107}"/>
              </a:ext>
            </a:extLst>
          </p:cNvPr>
          <p:cNvSpPr/>
          <p:nvPr/>
        </p:nvSpPr>
        <p:spPr>
          <a:xfrm>
            <a:off x="8477190" y="4549486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8C3B3D6-BA8A-F562-4435-723F353FACEC}"/>
              </a:ext>
            </a:extLst>
          </p:cNvPr>
          <p:cNvSpPr/>
          <p:nvPr/>
        </p:nvSpPr>
        <p:spPr>
          <a:xfrm>
            <a:off x="7978834" y="404466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182A019-326F-A1EC-C123-62E4C14B543C}"/>
              </a:ext>
            </a:extLst>
          </p:cNvPr>
          <p:cNvSpPr/>
          <p:nvPr/>
        </p:nvSpPr>
        <p:spPr>
          <a:xfrm>
            <a:off x="8216752" y="468530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6D03C93-B0D2-D6C8-3CB9-C1B88EB28766}"/>
              </a:ext>
            </a:extLst>
          </p:cNvPr>
          <p:cNvSpPr/>
          <p:nvPr/>
        </p:nvSpPr>
        <p:spPr>
          <a:xfrm>
            <a:off x="7531100" y="5371104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EDE1211-5A09-EE5B-1051-1070053BD31B}"/>
              </a:ext>
            </a:extLst>
          </p:cNvPr>
          <p:cNvSpPr/>
          <p:nvPr/>
        </p:nvSpPr>
        <p:spPr>
          <a:xfrm>
            <a:off x="8896350" y="5361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563B100-66E9-5791-02D6-0FEE2F53F749}"/>
              </a:ext>
            </a:extLst>
          </p:cNvPr>
          <p:cNvSpPr/>
          <p:nvPr/>
        </p:nvSpPr>
        <p:spPr>
          <a:xfrm>
            <a:off x="7350125" y="6250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6FB365D-38B3-C8FB-B0C3-12E35AFBD7B9}"/>
              </a:ext>
            </a:extLst>
          </p:cNvPr>
          <p:cNvSpPr/>
          <p:nvPr/>
        </p:nvSpPr>
        <p:spPr>
          <a:xfrm>
            <a:off x="7350124" y="507582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655653A-3714-8D16-5944-BA02EFFEA573}"/>
              </a:ext>
            </a:extLst>
          </p:cNvPr>
          <p:cNvSpPr/>
          <p:nvPr/>
        </p:nvSpPr>
        <p:spPr>
          <a:xfrm>
            <a:off x="5743574" y="507582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F6C3D0B-9B0F-06EE-5A58-DCD736C11191}"/>
              </a:ext>
            </a:extLst>
          </p:cNvPr>
          <p:cNvSpPr/>
          <p:nvPr/>
        </p:nvSpPr>
        <p:spPr>
          <a:xfrm>
            <a:off x="5743574" y="6250579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48C31A9-F91C-D7B0-D17B-9C8EE862845C}"/>
              </a:ext>
            </a:extLst>
          </p:cNvPr>
          <p:cNvSpPr/>
          <p:nvPr/>
        </p:nvSpPr>
        <p:spPr>
          <a:xfrm>
            <a:off x="6713104" y="4960666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AD45FB7-F588-154E-1DDD-C3563564B90A}"/>
              </a:ext>
            </a:extLst>
          </p:cNvPr>
          <p:cNvSpPr/>
          <p:nvPr/>
        </p:nvSpPr>
        <p:spPr>
          <a:xfrm>
            <a:off x="7522780" y="4963841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9C52AF4-1E33-20A2-9F74-044E90B7D15F}"/>
              </a:ext>
            </a:extLst>
          </p:cNvPr>
          <p:cNvSpPr/>
          <p:nvPr/>
        </p:nvSpPr>
        <p:spPr>
          <a:xfrm>
            <a:off x="5700279" y="3975967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DF81D21-7296-C8AE-71F6-B692533F0091}"/>
              </a:ext>
            </a:extLst>
          </p:cNvPr>
          <p:cNvSpPr/>
          <p:nvPr/>
        </p:nvSpPr>
        <p:spPr>
          <a:xfrm>
            <a:off x="6509955" y="3979142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504A6DB-7607-873B-F982-6A7C338ACEA5}"/>
              </a:ext>
            </a:extLst>
          </p:cNvPr>
          <p:cNvSpPr/>
          <p:nvPr/>
        </p:nvSpPr>
        <p:spPr>
          <a:xfrm>
            <a:off x="5709142" y="4881295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F4FE867-C383-2EFF-16A1-4DCC7873F92D}"/>
              </a:ext>
            </a:extLst>
          </p:cNvPr>
          <p:cNvSpPr/>
          <p:nvPr/>
        </p:nvSpPr>
        <p:spPr>
          <a:xfrm>
            <a:off x="6518818" y="4884470"/>
            <a:ext cx="114359" cy="11833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pic>
        <p:nvPicPr>
          <p:cNvPr id="37" name="Picture 36" descr="A blue circle with a red line&#10;&#10;AI-generated content may be incorrect.">
            <a:extLst>
              <a:ext uri="{FF2B5EF4-FFF2-40B4-BE49-F238E27FC236}">
                <a16:creationId xmlns:a16="http://schemas.microsoft.com/office/drawing/2014/main" id="{77AF0313-35CD-51ED-23DF-360FF109C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137" y="2946272"/>
            <a:ext cx="1270000" cy="17018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D5FE283-C6E0-8CD2-6835-8F7A02528AF7}"/>
              </a:ext>
            </a:extLst>
          </p:cNvPr>
          <p:cNvCxnSpPr>
            <a:cxnSpLocks/>
          </p:cNvCxnSpPr>
          <p:nvPr/>
        </p:nvCxnSpPr>
        <p:spPr>
          <a:xfrm flipV="1">
            <a:off x="8875114" y="2946272"/>
            <a:ext cx="1326023" cy="9271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 descr="A blue circle with a red line&#10;&#10;AI-generated content may be incorrect.">
            <a:extLst>
              <a:ext uri="{FF2B5EF4-FFF2-40B4-BE49-F238E27FC236}">
                <a16:creationId xmlns:a16="http://schemas.microsoft.com/office/drawing/2014/main" id="{118CFF03-DC83-F461-9AA1-D81CF271973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8881464" y="3879783"/>
            <a:ext cx="315234" cy="422414"/>
          </a:xfrm>
          <a:prstGeom prst="rect">
            <a:avLst/>
          </a:prstGeom>
          <a:ln w="12700">
            <a:solidFill>
              <a:schemeClr val="tx1"/>
            </a:solidFill>
          </a:ln>
          <a:effectLst/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FF171A-AA69-489E-3EFE-67DEEB6DF155}"/>
              </a:ext>
            </a:extLst>
          </p:cNvPr>
          <p:cNvCxnSpPr>
            <a:cxnSpLocks/>
          </p:cNvCxnSpPr>
          <p:nvPr/>
        </p:nvCxnSpPr>
        <p:spPr>
          <a:xfrm>
            <a:off x="8878289" y="4309564"/>
            <a:ext cx="1319673" cy="3397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372A028-CEFE-3A86-CA7C-FC53314F6632}"/>
              </a:ext>
            </a:extLst>
          </p:cNvPr>
          <p:cNvCxnSpPr>
            <a:cxnSpLocks/>
          </p:cNvCxnSpPr>
          <p:nvPr/>
        </p:nvCxnSpPr>
        <p:spPr>
          <a:xfrm>
            <a:off x="9193523" y="4305152"/>
            <a:ext cx="1004356" cy="15303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BA4F343-C4F9-0A4F-0993-2BD722531B7F}"/>
              </a:ext>
            </a:extLst>
          </p:cNvPr>
          <p:cNvCxnSpPr>
            <a:cxnSpLocks/>
          </p:cNvCxnSpPr>
          <p:nvPr/>
        </p:nvCxnSpPr>
        <p:spPr>
          <a:xfrm flipV="1">
            <a:off x="9193522" y="3471924"/>
            <a:ext cx="998270" cy="40580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2E73CFC-0D9F-0A80-E600-08A9387757C8}"/>
              </a:ext>
            </a:extLst>
          </p:cNvPr>
          <p:cNvCxnSpPr>
            <a:cxnSpLocks/>
          </p:cNvCxnSpPr>
          <p:nvPr/>
        </p:nvCxnSpPr>
        <p:spPr>
          <a:xfrm flipV="1">
            <a:off x="10197962" y="2949542"/>
            <a:ext cx="1285037" cy="522382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153F57D-C0B0-EBE3-5FED-4AA5D97C8DC1}"/>
              </a:ext>
            </a:extLst>
          </p:cNvPr>
          <p:cNvCxnSpPr>
            <a:cxnSpLocks/>
          </p:cNvCxnSpPr>
          <p:nvPr/>
        </p:nvCxnSpPr>
        <p:spPr>
          <a:xfrm>
            <a:off x="10194967" y="4456295"/>
            <a:ext cx="1279428" cy="194952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A58C96F7-77CC-540D-A539-798442724AB4}"/>
              </a:ext>
            </a:extLst>
          </p:cNvPr>
          <p:cNvSpPr/>
          <p:nvPr/>
        </p:nvSpPr>
        <p:spPr>
          <a:xfrm>
            <a:off x="8484750" y="3111499"/>
            <a:ext cx="114359" cy="6717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B1F786A-6486-6D85-777D-0E6101C3AF07}"/>
              </a:ext>
            </a:extLst>
          </p:cNvPr>
          <p:cNvSpPr/>
          <p:nvPr/>
        </p:nvSpPr>
        <p:spPr>
          <a:xfrm>
            <a:off x="8484750" y="3178672"/>
            <a:ext cx="114359" cy="6717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6F51B40-7AB1-B0B1-BFD1-1F409A2BAE47}"/>
              </a:ext>
            </a:extLst>
          </p:cNvPr>
          <p:cNvSpPr/>
          <p:nvPr/>
        </p:nvSpPr>
        <p:spPr>
          <a:xfrm>
            <a:off x="8788239" y="3112710"/>
            <a:ext cx="114359" cy="6717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5F072B-DD82-05AF-E665-A8CA2848EFB7}"/>
              </a:ext>
            </a:extLst>
          </p:cNvPr>
          <p:cNvSpPr/>
          <p:nvPr/>
        </p:nvSpPr>
        <p:spPr>
          <a:xfrm>
            <a:off x="8788239" y="3179883"/>
            <a:ext cx="114359" cy="6717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9239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163AE4-60E2-9632-8707-8644E2760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520EAF9-849F-13C8-A04F-AD34FBEA1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34D24586-866F-03F7-63D6-BADFFBE77F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36B495F-4A1E-7302-EAB0-D7B46F60DC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E88ADD7B-CD0A-63F5-230E-1E80A199B1D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5BFE05-B725-286C-325D-E8160ED8C965}"/>
              </a:ext>
            </a:extLst>
          </p:cNvPr>
          <p:cNvSpPr txBox="1"/>
          <p:nvPr/>
        </p:nvSpPr>
        <p:spPr>
          <a:xfrm>
            <a:off x="610688" y="677149"/>
            <a:ext cx="1062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tantia" panose="02030602050306030303" pitchFamily="18" charset="0"/>
              </a:rPr>
              <a:t>Perforations along fold lines </a:t>
            </a:r>
            <a:r>
              <a:rPr lang="en-US" sz="2800" dirty="0">
                <a:latin typeface="Constantia" panose="02030602050306030303" pitchFamily="18" charset="0"/>
              </a:rPr>
              <a:t>ensure easy and perfect folds.</a:t>
            </a:r>
          </a:p>
        </p:txBody>
      </p:sp>
      <p:pic>
        <p:nvPicPr>
          <p:cNvPr id="4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827722B8-C869-CFE4-8D99-AA7EAC449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40524" y="1826911"/>
            <a:ext cx="3657600" cy="473336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AA876F8-DDEE-E372-31EF-EA788269980D}"/>
              </a:ext>
            </a:extLst>
          </p:cNvPr>
          <p:cNvSpPr/>
          <p:nvPr/>
        </p:nvSpPr>
        <p:spPr>
          <a:xfrm>
            <a:off x="7072195" y="2576264"/>
            <a:ext cx="203692" cy="55941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492A57-E359-B61E-7452-77CE286419EB}"/>
              </a:ext>
            </a:extLst>
          </p:cNvPr>
          <p:cNvSpPr/>
          <p:nvPr/>
        </p:nvSpPr>
        <p:spPr>
          <a:xfrm rot="5400000">
            <a:off x="6840956" y="2816928"/>
            <a:ext cx="160762" cy="559413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293E04-68E3-6B93-46F4-40D7D60D5CA4}"/>
              </a:ext>
            </a:extLst>
          </p:cNvPr>
          <p:cNvSpPr/>
          <p:nvPr/>
        </p:nvSpPr>
        <p:spPr>
          <a:xfrm>
            <a:off x="8615318" y="2983107"/>
            <a:ext cx="165992" cy="3648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94B296B-4A60-929B-071C-D913D8E2EF67}"/>
              </a:ext>
            </a:extLst>
          </p:cNvPr>
          <p:cNvSpPr/>
          <p:nvPr/>
        </p:nvSpPr>
        <p:spPr>
          <a:xfrm>
            <a:off x="5739841" y="4440609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45D58BC-290B-AFE3-2B97-EFE1E8AD4DDE}"/>
              </a:ext>
            </a:extLst>
          </p:cNvPr>
          <p:cNvSpPr/>
          <p:nvPr/>
        </p:nvSpPr>
        <p:spPr>
          <a:xfrm>
            <a:off x="8708255" y="3041650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7B2C612-9D83-0EE4-1B6C-69239DFE36DB}"/>
              </a:ext>
            </a:extLst>
          </p:cNvPr>
          <p:cNvSpPr/>
          <p:nvPr/>
        </p:nvSpPr>
        <p:spPr>
          <a:xfrm>
            <a:off x="8699153" y="3216275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C9F648-6971-A441-28B8-A5680A126794}"/>
              </a:ext>
            </a:extLst>
          </p:cNvPr>
          <p:cNvSpPr/>
          <p:nvPr/>
        </p:nvSpPr>
        <p:spPr>
          <a:xfrm>
            <a:off x="8423866" y="3213099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AB05326-E5B7-62A3-DCA0-404875094196}"/>
              </a:ext>
            </a:extLst>
          </p:cNvPr>
          <p:cNvSpPr/>
          <p:nvPr/>
        </p:nvSpPr>
        <p:spPr>
          <a:xfrm>
            <a:off x="8419315" y="3041650"/>
            <a:ext cx="299069" cy="9665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FB58243-D05F-6049-3793-C3575A2A7590}"/>
              </a:ext>
            </a:extLst>
          </p:cNvPr>
          <p:cNvSpPr/>
          <p:nvPr/>
        </p:nvSpPr>
        <p:spPr>
          <a:xfrm>
            <a:off x="7072571" y="2018437"/>
            <a:ext cx="200052" cy="37338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B7A0450-5B16-FE5D-EAB0-FA7A0B9E5C52}"/>
              </a:ext>
            </a:extLst>
          </p:cNvPr>
          <p:cNvSpPr/>
          <p:nvPr/>
        </p:nvSpPr>
        <p:spPr>
          <a:xfrm>
            <a:off x="7107779" y="3778529"/>
            <a:ext cx="144876" cy="373381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3CA219-264B-688C-8266-7E513B155746}"/>
              </a:ext>
            </a:extLst>
          </p:cNvPr>
          <p:cNvSpPr/>
          <p:nvPr/>
        </p:nvSpPr>
        <p:spPr>
          <a:xfrm>
            <a:off x="6167426" y="4440609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334D0AC-F2B3-21A7-E322-F6E6F0810052}"/>
              </a:ext>
            </a:extLst>
          </p:cNvPr>
          <p:cNvSpPr/>
          <p:nvPr/>
        </p:nvSpPr>
        <p:spPr>
          <a:xfrm>
            <a:off x="6739509" y="4514035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C73258C-A94E-B0C8-C680-7157AF293FA0}"/>
              </a:ext>
            </a:extLst>
          </p:cNvPr>
          <p:cNvSpPr/>
          <p:nvPr/>
        </p:nvSpPr>
        <p:spPr>
          <a:xfrm>
            <a:off x="7167094" y="4514035"/>
            <a:ext cx="465364" cy="195446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3F536B8-157D-735F-9C92-A814DA5476F6}"/>
              </a:ext>
            </a:extLst>
          </p:cNvPr>
          <p:cNvSpPr/>
          <p:nvPr/>
        </p:nvSpPr>
        <p:spPr>
          <a:xfrm>
            <a:off x="8188517" y="5598319"/>
            <a:ext cx="165992" cy="364892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97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B0744-1BBE-9247-EC53-C8304FEB1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89F4027-40B0-1955-8A24-245536F3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7" y="1323181"/>
            <a:ext cx="2853194" cy="503730"/>
          </a:xfrm>
        </p:spPr>
        <p:txBody>
          <a:bodyPr/>
          <a:lstStyle/>
          <a:p>
            <a:pPr algn="ctr"/>
            <a:r>
              <a:rPr lang="en-US" sz="2800" b="1" dirty="0"/>
              <a:t>Front Side</a:t>
            </a:r>
          </a:p>
        </p:txBody>
      </p:sp>
      <p:pic>
        <p:nvPicPr>
          <p:cNvPr id="22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EE2248CB-4945-7FBD-5527-7D8DD63ABE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0524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C0ACF32-798D-07DA-8888-381630260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77290" y="1323181"/>
            <a:ext cx="4209610" cy="503730"/>
          </a:xfrm>
        </p:spPr>
        <p:txBody>
          <a:bodyPr/>
          <a:lstStyle/>
          <a:p>
            <a:pPr algn="ctr"/>
            <a:r>
              <a:rPr lang="en-US" sz="2800" b="1" dirty="0"/>
              <a:t>Cutting Machine Stencil</a:t>
            </a:r>
          </a:p>
        </p:txBody>
      </p: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53AE91DB-02F9-7D21-B423-47943809FB2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553295" y="1826911"/>
            <a:ext cx="3657600" cy="4733365"/>
          </a:xfr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C039DD-E9B7-5D90-3ED0-7421AC95D57E}"/>
              </a:ext>
            </a:extLst>
          </p:cNvPr>
          <p:cNvSpPr txBox="1"/>
          <p:nvPr/>
        </p:nvSpPr>
        <p:spPr>
          <a:xfrm>
            <a:off x="610688" y="677149"/>
            <a:ext cx="106273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tantia" panose="02030602050306030303" pitchFamily="18" charset="0"/>
              </a:rPr>
              <a:t>Grippers provide friction to reduce part slippage while freestanding.</a:t>
            </a:r>
          </a:p>
        </p:txBody>
      </p:sp>
      <p:pic>
        <p:nvPicPr>
          <p:cNvPr id="4" name="Content Placeholder 21" descr="A diagram of a solar system&#10;&#10;AI-generated content may be incorrect.">
            <a:extLst>
              <a:ext uri="{FF2B5EF4-FFF2-40B4-BE49-F238E27FC236}">
                <a16:creationId xmlns:a16="http://schemas.microsoft.com/office/drawing/2014/main" id="{6AF3ECFD-7A1D-6A22-C4AA-0188E002F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40524" y="1826911"/>
            <a:ext cx="3657600" cy="473336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EDAAA925-5F10-9F59-9EA9-08BFCEC6708A}"/>
              </a:ext>
            </a:extLst>
          </p:cNvPr>
          <p:cNvSpPr/>
          <p:nvPr/>
        </p:nvSpPr>
        <p:spPr>
          <a:xfrm>
            <a:off x="8188517" y="5598319"/>
            <a:ext cx="165992" cy="364892"/>
          </a:xfrm>
          <a:prstGeom prst="ellipse">
            <a:avLst/>
          </a:prstGeom>
          <a:noFill/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3BAC23-4FA2-230F-ED42-5D310CFC13C3}"/>
              </a:ext>
            </a:extLst>
          </p:cNvPr>
          <p:cNvSpPr txBox="1"/>
          <p:nvPr/>
        </p:nvSpPr>
        <p:spPr>
          <a:xfrm>
            <a:off x="9214086" y="2227988"/>
            <a:ext cx="2202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Constantia" panose="02030602050306030303" pitchFamily="18" charset="0"/>
              </a:rPr>
              <a:t>Flaps tuck into the “Sun” to hold it in place on the Solar Declination track.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tantia" panose="020306020503060303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391AA8-BBD7-E2D5-C195-8BA7632F4084}"/>
              </a:ext>
            </a:extLst>
          </p:cNvPr>
          <p:cNvSpPr txBox="1"/>
          <p:nvPr/>
        </p:nvSpPr>
        <p:spPr>
          <a:xfrm>
            <a:off x="9210895" y="3932047"/>
            <a:ext cx="2268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onstantia" panose="02030602050306030303" pitchFamily="18" charset="0"/>
              </a:rPr>
              <a:t>Teeth hold the horizon disk in place along the Observer’s Latitude track.</a:t>
            </a:r>
            <a:endParaRPr lang="en-US" sz="1600" dirty="0">
              <a:solidFill>
                <a:srgbClr val="7030A0"/>
              </a:solidFill>
              <a:latin typeface="Constantia" panose="02030602050306030303" pitchFamily="18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326E21-89A0-6861-4E7D-7CD21C1A73BB}"/>
              </a:ext>
            </a:extLst>
          </p:cNvPr>
          <p:cNvSpPr/>
          <p:nvPr/>
        </p:nvSpPr>
        <p:spPr>
          <a:xfrm>
            <a:off x="8436935" y="3030665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9AE16FD-6FD8-8AEA-53DE-299932295E6B}"/>
              </a:ext>
            </a:extLst>
          </p:cNvPr>
          <p:cNvSpPr/>
          <p:nvPr/>
        </p:nvSpPr>
        <p:spPr>
          <a:xfrm>
            <a:off x="8436934" y="3172582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F28908-F963-4122-823A-A57C6EFE4B0D}"/>
              </a:ext>
            </a:extLst>
          </p:cNvPr>
          <p:cNvSpPr/>
          <p:nvPr/>
        </p:nvSpPr>
        <p:spPr>
          <a:xfrm>
            <a:off x="8743508" y="3030665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C314F7E-8690-CEA9-AF24-471F394D5B0F}"/>
              </a:ext>
            </a:extLst>
          </p:cNvPr>
          <p:cNvSpPr/>
          <p:nvPr/>
        </p:nvSpPr>
        <p:spPr>
          <a:xfrm>
            <a:off x="8743507" y="3172582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B67BE9B-E351-65E3-831C-DC396206371A}"/>
              </a:ext>
            </a:extLst>
          </p:cNvPr>
          <p:cNvSpPr/>
          <p:nvPr/>
        </p:nvSpPr>
        <p:spPr>
          <a:xfrm>
            <a:off x="3916643" y="3035981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FB97294-5F63-0015-A754-2FDE0F79283C}"/>
              </a:ext>
            </a:extLst>
          </p:cNvPr>
          <p:cNvSpPr/>
          <p:nvPr/>
        </p:nvSpPr>
        <p:spPr>
          <a:xfrm>
            <a:off x="3916642" y="3177898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9F7554A-3325-A26E-53F0-EFFFA0456372}"/>
              </a:ext>
            </a:extLst>
          </p:cNvPr>
          <p:cNvSpPr/>
          <p:nvPr/>
        </p:nvSpPr>
        <p:spPr>
          <a:xfrm>
            <a:off x="4223216" y="3035981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00D0696-FE0C-4BD7-5EFB-894B1A45D598}"/>
              </a:ext>
            </a:extLst>
          </p:cNvPr>
          <p:cNvSpPr/>
          <p:nvPr/>
        </p:nvSpPr>
        <p:spPr>
          <a:xfrm>
            <a:off x="4223215" y="3177898"/>
            <a:ext cx="215303" cy="136601"/>
          </a:xfrm>
          <a:prstGeom prst="ellipse">
            <a:avLst/>
          </a:prstGeom>
          <a:noFill/>
          <a:ln w="28575">
            <a:solidFill>
              <a:srgbClr val="78933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7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7837241-8EB6-35B6-87F0-970703634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14B8-B63F-D391-446F-1067261B3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(New) Solar Motion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FC445-EA5A-5937-A82A-6B8213F098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71794" y="1270263"/>
            <a:ext cx="55880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Advantages</a:t>
            </a:r>
          </a:p>
          <a:p>
            <a:pPr lvl="1"/>
            <a:r>
              <a:rPr lang="en-US" dirty="0"/>
              <a:t>Includes southern latitudes</a:t>
            </a:r>
          </a:p>
          <a:p>
            <a:pPr lvl="1"/>
            <a:r>
              <a:rPr lang="en-US" dirty="0"/>
              <a:t>Sturdy, freestanding base</a:t>
            </a:r>
          </a:p>
          <a:p>
            <a:pPr lvl="1"/>
            <a:r>
              <a:rPr lang="en-US" dirty="0"/>
              <a:t>Dial to show time</a:t>
            </a:r>
          </a:p>
          <a:p>
            <a:pPr lvl="1"/>
            <a:r>
              <a:rPr lang="en-US" dirty="0"/>
              <a:t>More detailed latitude, azimuth and solar declination tracks</a:t>
            </a:r>
          </a:p>
          <a:p>
            <a:pPr lvl="1"/>
            <a:r>
              <a:rPr lang="en-US" dirty="0"/>
              <a:t>Friction holds pieces in place</a:t>
            </a:r>
          </a:p>
          <a:p>
            <a:pPr lvl="1"/>
            <a:r>
              <a:rPr lang="en-US" dirty="0"/>
              <a:t>Instruction cards with each model</a:t>
            </a:r>
          </a:p>
          <a:p>
            <a:pPr lvl="1"/>
            <a:r>
              <a:rPr lang="en-US" dirty="0"/>
              <a:t>Stencils for a cutting machine</a:t>
            </a:r>
          </a:p>
          <a:p>
            <a:pPr lvl="1"/>
            <a:r>
              <a:rPr lang="en-US" dirty="0"/>
              <a:t>Open-source (customizable)</a:t>
            </a:r>
          </a:p>
          <a:p>
            <a:pPr lvl="1"/>
            <a:r>
              <a:rPr lang="en-US" dirty="0"/>
              <a:t>QR code links to more information</a:t>
            </a:r>
          </a:p>
          <a:p>
            <a:pPr lvl="1"/>
            <a:r>
              <a:rPr lang="en-US" dirty="0"/>
              <a:t>Costs &lt;$1 to print (B&amp;W)</a:t>
            </a:r>
          </a:p>
          <a:p>
            <a:pPr lvl="1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B365D8-49BB-5F99-4658-4520E16C6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1270263"/>
            <a:ext cx="53848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Disadvantages</a:t>
            </a:r>
          </a:p>
          <a:p>
            <a:pPr lvl="1"/>
            <a:r>
              <a:rPr lang="en-US" dirty="0"/>
              <a:t>More complicated to construct than the (original) Solar Motion Demonstrator</a:t>
            </a:r>
          </a:p>
          <a:p>
            <a:pPr lvl="1"/>
            <a:r>
              <a:rPr lang="en-US" dirty="0"/>
              <a:t>More costly to print per model</a:t>
            </a:r>
          </a:p>
          <a:p>
            <a:pPr lvl="1"/>
            <a:r>
              <a:rPr lang="en-US" dirty="0"/>
              <a:t>Fewer educational materials…</a:t>
            </a:r>
            <a:r>
              <a:rPr lang="en-US" i="1" dirty="0"/>
              <a:t>yet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16A424-88E6-2742-A640-3355B6D2DEE1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4671161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B5091-3930-BA14-6887-850DB7521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QR Code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GitHub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D6D07-06D8-AE52-CBB9-7DBCE985E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8292066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Repository contents</a:t>
            </a:r>
          </a:p>
          <a:p>
            <a:pPr lvl="1"/>
            <a:r>
              <a:rPr lang="en-US" dirty="0"/>
              <a:t>LaTeX source code</a:t>
            </a:r>
          </a:p>
          <a:p>
            <a:pPr lvl="1"/>
            <a:r>
              <a:rPr lang="en-US" dirty="0"/>
              <a:t>Printable PDF</a:t>
            </a:r>
          </a:p>
          <a:p>
            <a:pPr lvl="1"/>
            <a:r>
              <a:rPr lang="en-US" dirty="0"/>
              <a:t>More detailed instructions</a:t>
            </a:r>
          </a:p>
          <a:p>
            <a:pPr lvl="1"/>
            <a:r>
              <a:rPr lang="en-US" dirty="0"/>
              <a:t>Stencils for cutting machines (</a:t>
            </a:r>
            <a:r>
              <a:rPr lang="en-US" dirty="0" err="1"/>
              <a:t>dxf</a:t>
            </a:r>
            <a:r>
              <a:rPr lang="en-US" dirty="0"/>
              <a:t>, eps, </a:t>
            </a:r>
            <a:r>
              <a:rPr lang="en-US" dirty="0" err="1"/>
              <a:t>svg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License text (Creative Commons BY-NC-SA 4.0)</a:t>
            </a:r>
          </a:p>
          <a:p>
            <a:pPr lvl="1"/>
            <a:r>
              <a:rPr lang="en-US" dirty="0">
                <a:solidFill>
                  <a:srgbClr val="98232A"/>
                </a:solidFill>
              </a:rPr>
              <a:t>A sample worksheet for a college-level intro course (*.docx; edit as desired)</a:t>
            </a:r>
          </a:p>
          <a:p>
            <a:pPr lv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3FD8ED-802E-3645-2C68-B429CF364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666" y="2024228"/>
            <a:ext cx="2407509" cy="28095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CA3B6C-BD81-2F74-9115-ABF2EB593481}"/>
              </a:ext>
            </a:extLst>
          </p:cNvPr>
          <p:cNvSpPr txBox="1"/>
          <p:nvPr/>
        </p:nvSpPr>
        <p:spPr>
          <a:xfrm>
            <a:off x="8860098" y="1562563"/>
            <a:ext cx="2542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tantia" panose="02030602050306030303" pitchFamily="18" charset="0"/>
              </a:rPr>
              <a:t>Try it for yourself!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104A53-DB09-AAFF-35F9-EBC97F75DDDA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4011748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4CC6-2FF6-47A3-E242-54537C3C0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21F37-4A8A-79A1-911C-27868A673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091404" cy="4798496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Acknowledgments</a:t>
            </a:r>
          </a:p>
          <a:p>
            <a:r>
              <a:rPr lang="en-US" sz="2400" b="1" dirty="0"/>
              <a:t>Joseph L. Snider </a:t>
            </a:r>
            <a:r>
              <a:rPr lang="en-US" sz="2400" dirty="0"/>
              <a:t>(Oberlin College), inventor of the (original) Solar Motion Demonstrator</a:t>
            </a:r>
          </a:p>
          <a:p>
            <a:r>
              <a:rPr lang="en-US" sz="2400" b="1" dirty="0"/>
              <a:t>Turner Howard </a:t>
            </a:r>
            <a:r>
              <a:rPr lang="en-US" sz="2400" dirty="0"/>
              <a:t>(University of Wisconsin–Eau Claire), for numerous and excellent design suggestions. </a:t>
            </a:r>
          </a:p>
          <a:p>
            <a:r>
              <a:rPr lang="en-US" sz="2400" b="1" dirty="0"/>
              <a:t>Daniel Van Noord </a:t>
            </a:r>
            <a:r>
              <a:rPr lang="en-US" sz="2400" dirty="0"/>
              <a:t>(Optec, Inc) and </a:t>
            </a:r>
            <a:r>
              <a:rPr lang="en-US" sz="2400" b="1" dirty="0"/>
              <a:t>Optec, Inc</a:t>
            </a:r>
            <a:r>
              <a:rPr lang="en-US" sz="2400" dirty="0"/>
              <a:t>, for laser-cutting the models for me.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C755F5-2581-AAF7-2AD5-6797CEFB4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666" y="2024228"/>
            <a:ext cx="2407509" cy="2809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7A8A8-7521-0079-9F7A-24EE8AC0592C}"/>
              </a:ext>
            </a:extLst>
          </p:cNvPr>
          <p:cNvSpPr txBox="1"/>
          <p:nvPr/>
        </p:nvSpPr>
        <p:spPr>
          <a:xfrm>
            <a:off x="8860098" y="1562563"/>
            <a:ext cx="2542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tantia" panose="02030602050306030303" pitchFamily="18" charset="0"/>
              </a:rPr>
              <a:t>Try it for yourself!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45BF5B-7DFF-37AF-9BAA-4A353FE5C149}"/>
              </a:ext>
            </a:extLst>
          </p:cNvPr>
          <p:cNvSpPr txBox="1"/>
          <p:nvPr/>
        </p:nvSpPr>
        <p:spPr>
          <a:xfrm>
            <a:off x="5732403" y="181966"/>
            <a:ext cx="60291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9F0000"/>
                </a:solidFill>
                <a:latin typeface="Constantia" panose="02030602050306030303" pitchFamily="18" charset="0"/>
              </a:rPr>
              <a:t>Pick up a laser-cut model to bring home and show your department!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8EF6A-8629-E211-8A59-F35B9975B955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  <p:pic>
        <p:nvPicPr>
          <p:cNvPr id="8" name="Picture 7" descr="A white object with a circular object on it&#10;&#10;AI-generated content may be incorrect.">
            <a:extLst>
              <a:ext uri="{FF2B5EF4-FFF2-40B4-BE49-F238E27FC236}">
                <a16:creationId xmlns:a16="http://schemas.microsoft.com/office/drawing/2014/main" id="{9EC58B28-098D-B941-8A12-C8E0DE9E2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402" y="1318197"/>
            <a:ext cx="2990136" cy="461637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9493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11D21-96EF-2340-CF5D-0EAEEC73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58B03-EDF2-46B8-3F39-F7A36D36E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68"/>
              </a:spcBef>
            </a:pPr>
            <a:r>
              <a:rPr lang="en-US" sz="2400" b="1" dirty="0"/>
              <a:t>Publish instructional videos, link to them on GitHub</a:t>
            </a:r>
          </a:p>
          <a:p>
            <a:pPr lvl="1">
              <a:spcBef>
                <a:spcPts val="168"/>
              </a:spcBef>
            </a:pPr>
            <a:r>
              <a:rPr lang="en-US" sz="2000" dirty="0"/>
              <a:t>Assembly, usage, how to teach using the model, why it works….</a:t>
            </a:r>
          </a:p>
          <a:p>
            <a:pPr>
              <a:spcBef>
                <a:spcPts val="168"/>
              </a:spcBef>
            </a:pPr>
            <a:endParaRPr lang="en-US" sz="2400" dirty="0"/>
          </a:p>
          <a:p>
            <a:pPr>
              <a:spcBef>
                <a:spcPts val="168"/>
              </a:spcBef>
            </a:pPr>
            <a:r>
              <a:rPr lang="en-US" sz="2400" b="1" dirty="0"/>
              <a:t>Conduct a classroom intervention study</a:t>
            </a:r>
            <a:r>
              <a:rPr lang="en-US" sz="2400" dirty="0"/>
              <a:t> </a:t>
            </a:r>
          </a:p>
          <a:p>
            <a:pPr lvl="1">
              <a:spcBef>
                <a:spcPts val="168"/>
              </a:spcBef>
            </a:pPr>
            <a:r>
              <a:rPr lang="en-US" sz="2000" dirty="0"/>
              <a:t>Measure its teaching efficacy and collect feedback</a:t>
            </a:r>
          </a:p>
          <a:p>
            <a:pPr>
              <a:spcBef>
                <a:spcPts val="168"/>
              </a:spcBef>
            </a:pPr>
            <a:endParaRPr lang="en-US" sz="2400" b="1" dirty="0"/>
          </a:p>
          <a:p>
            <a:pPr>
              <a:spcBef>
                <a:spcPts val="168"/>
              </a:spcBef>
            </a:pPr>
            <a:r>
              <a:rPr lang="en-US" sz="2400" b="1" dirty="0"/>
              <a:t>Create more classroom materials</a:t>
            </a:r>
          </a:p>
          <a:p>
            <a:pPr>
              <a:spcBef>
                <a:spcPts val="168"/>
              </a:spcBef>
            </a:pPr>
            <a:endParaRPr lang="en-US" sz="2400" b="1" dirty="0"/>
          </a:p>
          <a:p>
            <a:pPr>
              <a:spcBef>
                <a:spcPts val="168"/>
              </a:spcBef>
            </a:pPr>
            <a:r>
              <a:rPr lang="en-US" sz="2400" b="1" dirty="0"/>
              <a:t>Simplify and streamline assembly</a:t>
            </a:r>
          </a:p>
          <a:p>
            <a:pPr>
              <a:spcBef>
                <a:spcPts val="168"/>
              </a:spcBef>
            </a:pPr>
            <a:endParaRPr lang="en-US" sz="2400" b="1" dirty="0"/>
          </a:p>
          <a:p>
            <a:pPr>
              <a:spcBef>
                <a:spcPts val="168"/>
              </a:spcBef>
            </a:pPr>
            <a:r>
              <a:rPr lang="en-US" sz="2400" b="1" dirty="0"/>
              <a:t>Make a version for 3D printing?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C4F94F-7141-3282-E4E6-60063A4A8E52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3159629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232563A-3CC3-6CBB-73CE-9CB4B9C09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79A13-FB05-74C8-9006-60FAFE7FE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F62FF-3249-1442-E032-6F9E9AF5B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Remove need for tape?</a:t>
            </a:r>
          </a:p>
          <a:p>
            <a:pPr lvl="1"/>
            <a:r>
              <a:rPr lang="en-US" sz="2400" dirty="0"/>
              <a:t>Inspired by paper fasteners (no-staple staplers) and origami</a:t>
            </a:r>
          </a:p>
          <a:p>
            <a:endParaRPr lang="en-US" sz="2800" dirty="0"/>
          </a:p>
          <a:p>
            <a:r>
              <a:rPr lang="en-US" sz="2800" b="1" dirty="0"/>
              <a:t>Develop more and better educational materials</a:t>
            </a:r>
          </a:p>
          <a:p>
            <a:pPr lvl="1"/>
            <a:r>
              <a:rPr lang="en-US" sz="2400" dirty="0"/>
              <a:t>High school, university, public outreach?</a:t>
            </a:r>
          </a:p>
          <a:p>
            <a:endParaRPr lang="en-US" sz="2800" dirty="0"/>
          </a:p>
          <a:p>
            <a:r>
              <a:rPr lang="en-US" sz="2800" b="1" dirty="0"/>
              <a:t>Find industry partners (or donors?)</a:t>
            </a:r>
          </a:p>
          <a:p>
            <a:pPr lvl="1"/>
            <a:r>
              <a:rPr lang="en-US" sz="2400" dirty="0"/>
              <a:t>Precision printing</a:t>
            </a:r>
          </a:p>
          <a:p>
            <a:pPr lvl="1"/>
            <a:r>
              <a:rPr lang="en-US" sz="2400" dirty="0"/>
              <a:t>Bulk laser cutting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FFA56-28B1-A087-673D-7A772D1F5209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1359481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F36E84E-A79C-7C4A-4C46-71B58F090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CC572-F299-FD6B-1D22-8EDA7C93B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D0C01-8853-559D-CA65-1175B4D0C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Write Python GUI to generate customized models??</a:t>
            </a:r>
          </a:p>
          <a:p>
            <a:pPr lvl="1"/>
            <a:r>
              <a:rPr lang="en-US" dirty="0"/>
              <a:t>(Easier to edit/maintain the source code)</a:t>
            </a:r>
          </a:p>
          <a:p>
            <a:pPr lvl="1"/>
            <a:r>
              <a:rPr lang="en-US" dirty="0"/>
              <a:t>More/less detail</a:t>
            </a:r>
          </a:p>
          <a:p>
            <a:pPr lvl="1"/>
            <a:r>
              <a:rPr lang="en-US" dirty="0"/>
              <a:t>Large-print font</a:t>
            </a:r>
          </a:p>
          <a:p>
            <a:pPr lvl="1"/>
            <a:r>
              <a:rPr lang="en-US" dirty="0"/>
              <a:t>Alternate languages</a:t>
            </a:r>
          </a:p>
          <a:p>
            <a:pPr lvl="1"/>
            <a:r>
              <a:rPr lang="en-US" dirty="0"/>
              <a:t>With or without freestanding base</a:t>
            </a:r>
          </a:p>
          <a:p>
            <a:pPr lvl="1"/>
            <a:r>
              <a:rPr lang="en-US" dirty="0"/>
              <a:t>With or without friction aids (e.g. “teeth”)</a:t>
            </a:r>
          </a:p>
          <a:p>
            <a:pPr lvl="1"/>
            <a:endParaRPr lang="en-US" dirty="0"/>
          </a:p>
          <a:p>
            <a:r>
              <a:rPr lang="en-US" b="1" dirty="0"/>
              <a:t>Clean source code and improve documentation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1D39C-569C-22D2-57ED-F2FDB4B2E941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28559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78CB9-3B5C-B55F-3C01-BAF83ADEC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275C-04D1-5BC2-B26C-689166799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 want my students to understand…</a:t>
            </a:r>
          </a:p>
          <a:p>
            <a:pPr lvl="1"/>
            <a:r>
              <a:rPr lang="en-US" sz="2400" dirty="0"/>
              <a:t>…how the Sun moves across the sky each day</a:t>
            </a:r>
          </a:p>
          <a:p>
            <a:pPr lvl="1"/>
            <a:r>
              <a:rPr lang="en-US" sz="2400" dirty="0"/>
              <a:t>…how the Sun’s daily path changes throughout the year</a:t>
            </a:r>
          </a:p>
          <a:p>
            <a:pPr lvl="1"/>
            <a:r>
              <a:rPr lang="en-US" sz="2400" dirty="0"/>
              <a:t>…how the Sun’s path depends on the observer’s latitude</a:t>
            </a:r>
          </a:p>
          <a:p>
            <a:pPr lvl="1"/>
            <a:r>
              <a:rPr lang="en-US" sz="2400" dirty="0"/>
              <a:t>...how someone in the opposite hemisphere would see the Sun differently</a:t>
            </a:r>
          </a:p>
          <a:p>
            <a:pPr lvl="1"/>
            <a:r>
              <a:rPr lang="en-US" sz="2400" dirty="0"/>
              <a:t>…why days are shorter in winter and longer in summer</a:t>
            </a:r>
          </a:p>
          <a:p>
            <a:pPr lvl="1"/>
            <a:r>
              <a:rPr lang="en-US" sz="2400" dirty="0"/>
              <a:t>…how Earth’s tilt drives Earth’s seasons (2 ways)</a:t>
            </a:r>
          </a:p>
          <a:p>
            <a:pPr lvl="1"/>
            <a:r>
              <a:rPr lang="en-US" sz="2400" dirty="0"/>
              <a:t>…the limits of this model (local mean solar time; time zones)</a:t>
            </a:r>
          </a:p>
          <a:p>
            <a:endParaRPr lang="en-US" sz="2800" dirty="0"/>
          </a:p>
          <a:p>
            <a:r>
              <a:rPr lang="en-US" sz="2800" i="1" dirty="0"/>
              <a:t>I want them to have fun, too!</a:t>
            </a:r>
          </a:p>
        </p:txBody>
      </p:sp>
    </p:spTree>
    <p:extLst>
      <p:ext uri="{BB962C8B-B14F-4D97-AF65-F5344CB8AC3E}">
        <p14:creationId xmlns:p14="http://schemas.microsoft.com/office/powerpoint/2010/main" val="350864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1FF9B-22D0-8651-4DCA-8F7A91435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8A83D-370E-8320-BA5C-513B07E9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B2135-8676-B5B7-7E80-F1A07BCC8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7638"/>
            <a:ext cx="10972800" cy="4525963"/>
          </a:xfrm>
        </p:spPr>
        <p:txBody>
          <a:bodyPr/>
          <a:lstStyle/>
          <a:p>
            <a:pPr>
              <a:spcBef>
                <a:spcPts val="1272"/>
              </a:spcBef>
            </a:pPr>
            <a:r>
              <a:rPr lang="en-US" sz="2400" dirty="0"/>
              <a:t>I want students to develop a </a:t>
            </a:r>
            <a:r>
              <a:rPr lang="en-US" sz="2400" b="1" dirty="0">
                <a:solidFill>
                  <a:srgbClr val="98232A"/>
                </a:solidFill>
              </a:rPr>
              <a:t>working, physical model </a:t>
            </a:r>
            <a:r>
              <a:rPr lang="en-US" sz="2400" dirty="0"/>
              <a:t>they </a:t>
            </a:r>
            <a:r>
              <a:rPr lang="en-US" sz="2400" b="1" dirty="0">
                <a:solidFill>
                  <a:srgbClr val="98232A"/>
                </a:solidFill>
              </a:rPr>
              <a:t>can make predictions with</a:t>
            </a:r>
            <a:r>
              <a:rPr lang="en-US" sz="2400" dirty="0"/>
              <a:t>. </a:t>
            </a:r>
          </a:p>
          <a:p>
            <a:pPr>
              <a:spcBef>
                <a:spcPts val="1272"/>
              </a:spcBef>
            </a:pPr>
            <a:r>
              <a:rPr lang="en-US" sz="2400" dirty="0"/>
              <a:t>I want to </a:t>
            </a:r>
            <a:r>
              <a:rPr lang="en-US" sz="2400" b="1" dirty="0">
                <a:solidFill>
                  <a:srgbClr val="98232A"/>
                </a:solidFill>
              </a:rPr>
              <a:t>boost student attention </a:t>
            </a:r>
            <a:r>
              <a:rPr lang="en-US" sz="2400" dirty="0"/>
              <a:t>by using an unexpected classroom activity.</a:t>
            </a:r>
          </a:p>
          <a:p>
            <a:pPr>
              <a:spcBef>
                <a:spcPts val="1272"/>
              </a:spcBef>
            </a:pPr>
            <a:r>
              <a:rPr lang="en-US" sz="2400" dirty="0"/>
              <a:t>I want to give students a </a:t>
            </a:r>
            <a:r>
              <a:rPr lang="en-US" sz="2400" b="1" dirty="0">
                <a:solidFill>
                  <a:srgbClr val="98232A"/>
                </a:solidFill>
              </a:rPr>
              <a:t>complementary learning approach </a:t>
            </a:r>
            <a:r>
              <a:rPr lang="en-US" sz="2400" dirty="0"/>
              <a:t>compared to seeing pictures in a textbook. </a:t>
            </a:r>
          </a:p>
          <a:p>
            <a:pPr>
              <a:spcBef>
                <a:spcPts val="1272"/>
              </a:spcBef>
            </a:pPr>
            <a:r>
              <a:rPr lang="en-US" sz="2400" dirty="0"/>
              <a:t>I want to use a multisensory activity to </a:t>
            </a:r>
            <a:r>
              <a:rPr lang="en-US" sz="2400" b="1" dirty="0">
                <a:solidFill>
                  <a:srgbClr val="98232A"/>
                </a:solidFill>
              </a:rPr>
              <a:t>increase student memory/retention</a:t>
            </a:r>
            <a:r>
              <a:rPr lang="en-US" sz="2400" dirty="0"/>
              <a:t>.</a:t>
            </a:r>
            <a:endParaRPr lang="en-US" sz="2000" dirty="0"/>
          </a:p>
          <a:p>
            <a:pPr>
              <a:spcBef>
                <a:spcPts val="1272"/>
              </a:spcBef>
            </a:pPr>
            <a:r>
              <a:rPr lang="en-US" sz="2400" dirty="0"/>
              <a:t>I want my students to engage the material through </a:t>
            </a:r>
            <a:r>
              <a:rPr lang="en-US" sz="2400" b="1" dirty="0">
                <a:solidFill>
                  <a:srgbClr val="98232A"/>
                </a:solidFill>
              </a:rPr>
              <a:t>inquiry-based learning</a:t>
            </a:r>
            <a:r>
              <a:rPr lang="en-US" sz="2400" dirty="0"/>
              <a:t>. </a:t>
            </a:r>
          </a:p>
          <a:p>
            <a:pPr>
              <a:spcBef>
                <a:spcPts val="1272"/>
              </a:spcBef>
            </a:pPr>
            <a:r>
              <a:rPr lang="en-US" sz="2400" dirty="0"/>
              <a:t>I want my students to leave my classroom </a:t>
            </a:r>
            <a:r>
              <a:rPr lang="en-US" sz="2400"/>
              <a:t>with </a:t>
            </a:r>
            <a:r>
              <a:rPr lang="en-US" sz="2400" b="1">
                <a:solidFill>
                  <a:srgbClr val="98232A"/>
                </a:solidFill>
              </a:rPr>
              <a:t>curious-looking </a:t>
            </a:r>
            <a:r>
              <a:rPr lang="en-US" sz="2400" b="1" dirty="0">
                <a:solidFill>
                  <a:srgbClr val="98232A"/>
                </a:solidFill>
              </a:rPr>
              <a:t>swag </a:t>
            </a:r>
            <a:r>
              <a:rPr lang="en-US" sz="2400" dirty="0"/>
              <a:t>that their peers will ask them about. </a:t>
            </a:r>
          </a:p>
          <a:p>
            <a:pPr>
              <a:spcBef>
                <a:spcPts val="1272"/>
              </a:spcBef>
            </a:pPr>
            <a:r>
              <a:rPr lang="en-US" sz="2400" dirty="0"/>
              <a:t>I want my students to </a:t>
            </a:r>
            <a:r>
              <a:rPr lang="en-US" sz="2400" b="1" dirty="0">
                <a:solidFill>
                  <a:srgbClr val="98232A"/>
                </a:solidFill>
              </a:rPr>
              <a:t>learn by explaining </a:t>
            </a:r>
            <a:r>
              <a:rPr lang="en-US" sz="2400" dirty="0"/>
              <a:t>concepts to friends/family. </a:t>
            </a:r>
          </a:p>
        </p:txBody>
      </p:sp>
    </p:spTree>
    <p:extLst>
      <p:ext uri="{BB962C8B-B14F-4D97-AF65-F5344CB8AC3E}">
        <p14:creationId xmlns:p14="http://schemas.microsoft.com/office/powerpoint/2010/main" val="292458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5C079-2BD2-FD69-D27E-670B4A8D0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Original Solar Motion Demonstrator (SMD)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6B08E-67B8-1467-EF73-E1CE98699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Developed by Joseph L. Snider (Oberlin College) c. 1992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800" b="1" dirty="0"/>
              <a:t>What can the user adjust?</a:t>
            </a:r>
          </a:p>
          <a:p>
            <a:pPr lvl="1"/>
            <a:r>
              <a:rPr lang="en-US" sz="2400" dirty="0"/>
              <a:t>Observer’s latitude (swivel horizon)</a:t>
            </a:r>
          </a:p>
          <a:p>
            <a:pPr lvl="1"/>
            <a:r>
              <a:rPr lang="en-US" sz="2400" dirty="0"/>
              <a:t>Time of day (move arm)</a:t>
            </a:r>
          </a:p>
          <a:p>
            <a:pPr lvl="1"/>
            <a:r>
              <a:rPr lang="en-US" sz="2400" dirty="0"/>
              <a:t>Date (slide brass fastener along arm)</a:t>
            </a:r>
          </a:p>
          <a:p>
            <a:endParaRPr lang="en-US" dirty="0"/>
          </a:p>
        </p:txBody>
      </p:sp>
      <p:pic>
        <p:nvPicPr>
          <p:cNvPr id="7" name="Picture 6" descr="A hand holds a yellow papercraft model called the Solar Motion Demonstrator. This image is used to illustrate what the Solar Motion Demonstrator looks like.">
            <a:extLst>
              <a:ext uri="{FF2B5EF4-FFF2-40B4-BE49-F238E27FC236}">
                <a16:creationId xmlns:a16="http://schemas.microsoft.com/office/drawing/2014/main" id="{1968B154-8C4B-5A4A-882A-48E4A49B57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78" y="2812787"/>
            <a:ext cx="4295947" cy="3223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B2F3B8-7D4C-E092-6D34-ED3DFC133063}"/>
              </a:ext>
            </a:extLst>
          </p:cNvPr>
          <p:cNvSpPr txBox="1"/>
          <p:nvPr/>
        </p:nvSpPr>
        <p:spPr>
          <a:xfrm>
            <a:off x="6306286" y="2443455"/>
            <a:ext cx="452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  National Science Teachers Association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7BA85F-4AEC-65A7-E4B8-25399699168D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3901146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85"/>
    </mc:Choice>
    <mc:Fallback>
      <p:transition spd="slow" advTm="4198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2EFE-CB48-FE8B-CFD1-EBC36E61C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Original Solar Motion Demonstrator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A959C-F4D6-B92D-0588-29EE35100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33684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What does it demonstrate?</a:t>
            </a:r>
          </a:p>
          <a:p>
            <a:pPr lvl="1"/>
            <a:r>
              <a:rPr lang="en-US" sz="2400" dirty="0"/>
              <a:t>The Sun’s daily path through the sky </a:t>
            </a:r>
          </a:p>
          <a:p>
            <a:pPr lvl="1"/>
            <a:r>
              <a:rPr lang="en-US" sz="2400" dirty="0"/>
              <a:t>How the Sun’s path changes with date (solar declination)</a:t>
            </a:r>
          </a:p>
          <a:p>
            <a:pPr lvl="1"/>
            <a:r>
              <a:rPr lang="en-US" sz="2400" dirty="0"/>
              <a:t>How the Sun’s path changes with northern latitude</a:t>
            </a:r>
          </a:p>
          <a:p>
            <a:pPr lvl="1"/>
            <a:r>
              <a:rPr lang="en-US" sz="2400" dirty="0"/>
              <a:t>Causes of the seasons</a:t>
            </a:r>
          </a:p>
          <a:p>
            <a:pPr lvl="1"/>
            <a:r>
              <a:rPr lang="en-US" sz="2400" dirty="0"/>
              <a:t>Polar day/night</a:t>
            </a:r>
          </a:p>
        </p:txBody>
      </p:sp>
      <p:pic>
        <p:nvPicPr>
          <p:cNvPr id="7" name="Picture 6" descr="A hand holds a yellow papercraft model called the Solar Motion Demonstrator. This image is used to illustrate what the Solar Motion Demonstrator looks like.">
            <a:extLst>
              <a:ext uri="{FF2B5EF4-FFF2-40B4-BE49-F238E27FC236}">
                <a16:creationId xmlns:a16="http://schemas.microsoft.com/office/drawing/2014/main" id="{37E758E6-84C5-DE38-F84F-71CCBC6A6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778" y="2812787"/>
            <a:ext cx="4295947" cy="32239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5FD7A5-810F-3137-67DF-A05123BDF929}"/>
              </a:ext>
            </a:extLst>
          </p:cNvPr>
          <p:cNvSpPr txBox="1"/>
          <p:nvPr/>
        </p:nvSpPr>
        <p:spPr>
          <a:xfrm>
            <a:off x="6306286" y="2443455"/>
            <a:ext cx="4527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Image:   National Science Teachers Association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0FC33A-6FBD-D910-66D8-859C5993B033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1585720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27"/>
    </mc:Choice>
    <mc:Fallback>
      <p:transition spd="slow" advTm="294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61B7-2B59-12BC-172B-2F72649D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Original Solar Motion Demonstrator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F2CC-135A-A4FA-D194-7E978D7E94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Advantages</a:t>
            </a:r>
          </a:p>
          <a:p>
            <a:pPr lvl="1"/>
            <a:r>
              <a:rPr lang="en-US" dirty="0"/>
              <a:t>Cheap to produce</a:t>
            </a:r>
          </a:p>
          <a:p>
            <a:pPr lvl="1"/>
            <a:r>
              <a:rPr lang="en-US" dirty="0"/>
              <a:t>Simple to construct</a:t>
            </a:r>
          </a:p>
          <a:p>
            <a:pPr lvl="1"/>
            <a:r>
              <a:rPr lang="en-US" dirty="0"/>
              <a:t>Several classroom resources developed since 1992</a:t>
            </a:r>
          </a:p>
          <a:p>
            <a:pPr lvl="1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00A2A6-C4CA-4913-4B54-3C77E3BDB4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Disadvantages</a:t>
            </a:r>
          </a:p>
          <a:p>
            <a:pPr lvl="1"/>
            <a:r>
              <a:rPr lang="en-US" dirty="0"/>
              <a:t>Requires brass fasteners</a:t>
            </a:r>
          </a:p>
          <a:p>
            <a:pPr lvl="2"/>
            <a:r>
              <a:rPr lang="en-US" dirty="0"/>
              <a:t>Harder to find in recent years</a:t>
            </a:r>
          </a:p>
          <a:p>
            <a:pPr lvl="2"/>
            <a:r>
              <a:rPr lang="en-US" dirty="0"/>
              <a:t>Sometimes slips</a:t>
            </a:r>
          </a:p>
          <a:p>
            <a:pPr lvl="1"/>
            <a:r>
              <a:rPr lang="en-US" dirty="0"/>
              <a:t>Only works for northern latitudes</a:t>
            </a:r>
          </a:p>
          <a:p>
            <a:pPr lvl="1"/>
            <a:r>
              <a:rPr lang="en-US" dirty="0"/>
              <a:t>No markings for the passage of time</a:t>
            </a:r>
          </a:p>
          <a:p>
            <a:pPr lvl="1"/>
            <a:r>
              <a:rPr lang="en-US" dirty="0"/>
              <a:t>Requires two hands to hold</a:t>
            </a:r>
          </a:p>
          <a:p>
            <a:pPr lvl="1"/>
            <a:r>
              <a:rPr lang="en-US" dirty="0"/>
              <a:t>Cannot make quantitative predictions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3ABDE7-FB6E-7D94-B96E-0AF8A668E3E1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9832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165"/>
    </mc:Choice>
    <mc:Fallback>
      <p:transition spd="slow" advTm="94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EF30C2-32A5-493C-A19F-70F866037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interest…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D18E75-B439-6F37-1332-DA29EA0C7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u="sng" dirty="0"/>
              <a:t>1999–2000</a:t>
            </a:r>
            <a:r>
              <a:rPr lang="en-US" sz="2800" b="1" dirty="0"/>
              <a:t>:</a:t>
            </a:r>
            <a:r>
              <a:rPr lang="en-US" sz="2800" dirty="0"/>
              <a:t>  I used the Solar Motion Demonstrator in a middle school class. </a:t>
            </a:r>
          </a:p>
          <a:p>
            <a:pPr lvl="1"/>
            <a:r>
              <a:rPr lang="en-US" sz="2400" dirty="0"/>
              <a:t>It was intuitive and a powerful model! </a:t>
            </a:r>
          </a:p>
          <a:p>
            <a:endParaRPr lang="en-US" sz="2800" dirty="0"/>
          </a:p>
          <a:p>
            <a:r>
              <a:rPr lang="en-US" sz="2800" b="1" u="sng" dirty="0"/>
              <a:t>2005</a:t>
            </a:r>
            <a:r>
              <a:rPr lang="en-US" sz="2800" b="1" dirty="0"/>
              <a:t>:</a:t>
            </a:r>
            <a:r>
              <a:rPr lang="en-US" sz="2800" dirty="0"/>
              <a:t>  I built a wooden version to simulate a sundial for my </a:t>
            </a:r>
            <a:r>
              <a:rPr lang="en-US" sz="2400" dirty="0"/>
              <a:t>final project in my first astronomy class</a:t>
            </a:r>
          </a:p>
          <a:p>
            <a:pPr lvl="1"/>
            <a:r>
              <a:rPr lang="en-US" sz="2400" dirty="0"/>
              <a:t>It didn’t work as intended, but it worked well enough to get an A?</a:t>
            </a:r>
          </a:p>
          <a:p>
            <a:pPr lvl="1"/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6452DC-97E1-A6A5-6CFE-96CBAA08CB96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3129003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2CFDB40-32B9-C6C4-4014-56C932723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6297FB-6A9A-C646-F550-ABE0C5E5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interest…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40598-F806-AD9D-7B6D-265ACF639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800" dirty="0"/>
          </a:p>
          <a:p>
            <a:r>
              <a:rPr lang="en-US" sz="2800" b="1" u="sng" dirty="0"/>
              <a:t>2021</a:t>
            </a:r>
            <a:r>
              <a:rPr lang="en-US" sz="2800" b="1" dirty="0"/>
              <a:t>:</a:t>
            </a:r>
            <a:r>
              <a:rPr lang="en-US" sz="2800" dirty="0"/>
              <a:t>  Adjunct instructor teaching my first astronomy course</a:t>
            </a:r>
          </a:p>
          <a:p>
            <a:pPr lvl="1"/>
            <a:r>
              <a:rPr lang="en-US" sz="2400" dirty="0"/>
              <a:t>I hated how textbooks diagrams of solar motions on the celestial sphere</a:t>
            </a:r>
          </a:p>
          <a:p>
            <a:pPr lvl="1"/>
            <a:r>
              <a:rPr lang="en-US" sz="2400" dirty="0"/>
              <a:t>I spent </a:t>
            </a:r>
            <a:r>
              <a:rPr lang="en-US" sz="2400" i="1" dirty="0"/>
              <a:t>days</a:t>
            </a:r>
            <a:r>
              <a:rPr lang="en-US" sz="2400" dirty="0"/>
              <a:t> looking for the paper model I used in middle school </a:t>
            </a:r>
          </a:p>
          <a:p>
            <a:pPr lvl="2"/>
            <a:r>
              <a:rPr lang="en-US" sz="2000" dirty="0"/>
              <a:t>Nothing! </a:t>
            </a:r>
          </a:p>
          <a:p>
            <a:pPr lvl="2"/>
            <a:endParaRPr lang="en-US" sz="2000" dirty="0"/>
          </a:p>
          <a:p>
            <a:pPr lvl="1"/>
            <a:r>
              <a:rPr lang="en-US" sz="2400" i="1" dirty="0"/>
              <a:t>“If it’s that hard to find, then maybe I should make my own….” 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Based it on a foggy middle-school memory….</a:t>
            </a:r>
          </a:p>
          <a:p>
            <a:pPr lvl="1"/>
            <a:r>
              <a:rPr lang="en-US" sz="2400" dirty="0"/>
              <a:t>Generated it using LaTeX and </a:t>
            </a:r>
            <a:r>
              <a:rPr lang="en-US" sz="2400" dirty="0" err="1"/>
              <a:t>TikZ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A4B209-791C-E7D5-29A7-C2DA2089520D}"/>
              </a:ext>
            </a:extLst>
          </p:cNvPr>
          <p:cNvSpPr txBox="1"/>
          <p:nvPr/>
        </p:nvSpPr>
        <p:spPr>
          <a:xfrm>
            <a:off x="206938" y="6398696"/>
            <a:ext cx="6099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98232A"/>
                </a:solidFill>
                <a:latin typeface="Century Gothic" panose="020B0502020202020204" pitchFamily="34" charset="0"/>
              </a:rPr>
              <a:t>AAS 247 — #431.08</a:t>
            </a:r>
          </a:p>
        </p:txBody>
      </p:sp>
    </p:spTree>
    <p:extLst>
      <p:ext uri="{BB962C8B-B14F-4D97-AF65-F5344CB8AC3E}">
        <p14:creationId xmlns:p14="http://schemas.microsoft.com/office/powerpoint/2010/main" val="421628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1|0.1|0.1|0.1|0.1|0.1|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BE47CB994DCB4D9C08CD760C188FDF" ma:contentTypeVersion="18" ma:contentTypeDescription="Create a new document." ma:contentTypeScope="" ma:versionID="b60620e73a34ebeeaa905001e2c7aa48">
  <xsd:schema xmlns:xsd="http://www.w3.org/2001/XMLSchema" xmlns:xs="http://www.w3.org/2001/XMLSchema" xmlns:p="http://schemas.microsoft.com/office/2006/metadata/properties" xmlns:ns2="4a8b19ed-585f-4048-92bc-c991e1cc0287" xmlns:ns3="021b69d6-6c04-480c-aecb-e9c819d47159" targetNamespace="http://schemas.microsoft.com/office/2006/metadata/properties" ma:root="true" ma:fieldsID="a4a17bcffddf181761085042197c725c" ns2:_="" ns3:_="">
    <xsd:import namespace="4a8b19ed-585f-4048-92bc-c991e1cc0287"/>
    <xsd:import namespace="021b69d6-6c04-480c-aecb-e9c819d471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Comme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8b19ed-585f-4048-92bc-c991e1cc02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Comments" ma:index="10" nillable="true" ma:displayName="Comments" ma:format="Dropdown" ma:internalName="Comments">
      <xsd:simpleType>
        <xsd:restriction base="dms:Text">
          <xsd:maxLength value="255"/>
        </xsd:restriction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a2067c9e-f923-43ba-96c1-c4e5739a23e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1b69d6-6c04-480c-aecb-e9c819d47159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c352c10-4ac9-43ec-9333-f941bbb6934c}" ma:internalName="TaxCatchAll" ma:showField="CatchAllData" ma:web="021b69d6-6c04-480c-aecb-e9c819d4715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ments xmlns="4a8b19ed-585f-4048-92bc-c991e1cc0287" xsi:nil="true"/>
    <lcf76f155ced4ddcb4097134ff3c332f xmlns="4a8b19ed-585f-4048-92bc-c991e1cc0287">
      <Terms xmlns="http://schemas.microsoft.com/office/infopath/2007/PartnerControls"/>
    </lcf76f155ced4ddcb4097134ff3c332f>
    <TaxCatchAll xmlns="021b69d6-6c04-480c-aecb-e9c819d47159" xsi:nil="true"/>
  </documentManagement>
</p:properties>
</file>

<file path=customXml/itemProps1.xml><?xml version="1.0" encoding="utf-8"?>
<ds:datastoreItem xmlns:ds="http://schemas.openxmlformats.org/officeDocument/2006/customXml" ds:itemID="{6CD4BCCB-B19B-45A1-9496-9BBE1E8340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8b19ed-585f-4048-92bc-c991e1cc0287"/>
    <ds:schemaRef ds:uri="021b69d6-6c04-480c-aecb-e9c819d4715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3DD2AF-A569-4F22-BBAF-F30D0C96D5A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23F584-6DC3-41D5-8404-D2D20B3D14F8}">
  <ds:schemaRefs>
    <ds:schemaRef ds:uri="http://schemas.openxmlformats.org/package/2006/metadata/core-properties"/>
    <ds:schemaRef ds:uri="021b69d6-6c04-480c-aecb-e9c819d47159"/>
    <ds:schemaRef ds:uri="http://schemas.microsoft.com/office/2006/documentManagement/types"/>
    <ds:schemaRef ds:uri="http://purl.org/dc/terms/"/>
    <ds:schemaRef ds:uri="http://purl.org/dc/elements/1.1/"/>
    <ds:schemaRef ds:uri="http://purl.org/dc/dcmitype/"/>
    <ds:schemaRef ds:uri="http://schemas.microsoft.com/office/2006/metadata/properties"/>
    <ds:schemaRef ds:uri="http://schemas.microsoft.com/office/infopath/2007/PartnerControls"/>
    <ds:schemaRef ds:uri="4a8b19ed-585f-4048-92bc-c991e1cc028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CalvinPPTTemplate</Template>
  <TotalTime>1287</TotalTime>
  <Words>1655</Words>
  <Application>Microsoft Macintosh PowerPoint</Application>
  <PresentationFormat>Widescreen</PresentationFormat>
  <Paragraphs>286</Paragraphs>
  <Slides>29</Slides>
  <Notes>2</Notes>
  <HiddenSlides>14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Aptos</vt:lpstr>
      <vt:lpstr>Arial</vt:lpstr>
      <vt:lpstr>Calibri</vt:lpstr>
      <vt:lpstr>Century Gothic</vt:lpstr>
      <vt:lpstr>Constantia</vt:lpstr>
      <vt:lpstr>Wingdings</vt:lpstr>
      <vt:lpstr>Office Theme</vt:lpstr>
      <vt:lpstr>The Solar Motion Simulator: An Update to the Solar Motion Demonstrator</vt:lpstr>
      <vt:lpstr>Motivation</vt:lpstr>
      <vt:lpstr>Learning Outcomes</vt:lpstr>
      <vt:lpstr>Teaching Strategies</vt:lpstr>
      <vt:lpstr>The Original Solar Motion Demonstrator (SMD)</vt:lpstr>
      <vt:lpstr>The Original Solar Motion Demonstrator</vt:lpstr>
      <vt:lpstr>The Original Solar Motion Demonstrator</vt:lpstr>
      <vt:lpstr>My interest…</vt:lpstr>
      <vt:lpstr>My interest…</vt:lpstr>
      <vt:lpstr>The (New) Solar Motion Simulator</vt:lpstr>
      <vt:lpstr>The (New) Solar Motion Simulator</vt:lpstr>
      <vt:lpstr>The (New) Solar Motion Simulator</vt:lpstr>
      <vt:lpstr>The (New) Solar Motion Simulator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(New) Solar Motion Simulator</vt:lpstr>
      <vt:lpstr>QR Code  GitHub Repository</vt:lpstr>
      <vt:lpstr>Thank you! </vt:lpstr>
      <vt:lpstr>Future Work</vt:lpstr>
      <vt:lpstr>Future Work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Jess Vriesema</cp:lastModifiedBy>
  <cp:revision>2</cp:revision>
  <cp:lastPrinted>2016-06-16T15:45:01Z</cp:lastPrinted>
  <dcterms:created xsi:type="dcterms:W3CDTF">2016-06-13T20:39:40Z</dcterms:created>
  <dcterms:modified xsi:type="dcterms:W3CDTF">2026-01-08T18:13:29Z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0x0101001CBE47CB994DCB4D9C08CD760C188FDF</vt:lpwstr>
  </property>
</Properties>
</file>

<file path=docProps/thumbnail.jpeg>
</file>